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09" r:id="rId4"/>
  </p:sldMasterIdLst>
  <p:sldIdLst>
    <p:sldId id="256" r:id="rId5"/>
    <p:sldId id="281" r:id="rId6"/>
    <p:sldId id="282" r:id="rId7"/>
    <p:sldId id="257" r:id="rId8"/>
    <p:sldId id="278" r:id="rId9"/>
    <p:sldId id="258" r:id="rId10"/>
    <p:sldId id="259" r:id="rId11"/>
    <p:sldId id="260" r:id="rId12"/>
    <p:sldId id="261" r:id="rId13"/>
    <p:sldId id="280" r:id="rId14"/>
    <p:sldId id="262" r:id="rId15"/>
    <p:sldId id="263" r:id="rId16"/>
    <p:sldId id="264" r:id="rId17"/>
    <p:sldId id="279"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BAC54C0-E841-4852-A0AF-FE7A53125BB4}" v="1" dt="2025-08-28T10:48:33.3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0" d="100"/>
          <a:sy n="70"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COLDRICK" userId="5901aab0-a641-4763-ab0b-91d0608eb5b4" providerId="ADAL" clId="{CBAC54C0-E841-4852-A0AF-FE7A53125BB4}"/>
    <pc:docChg chg="custSel modSld">
      <pc:chgData name="Laura COLDRICK" userId="5901aab0-a641-4763-ab0b-91d0608eb5b4" providerId="ADAL" clId="{CBAC54C0-E841-4852-A0AF-FE7A53125BB4}" dt="2025-08-28T10:48:35.426" v="187" actId="20577"/>
      <pc:docMkLst>
        <pc:docMk/>
      </pc:docMkLst>
      <pc:sldChg chg="modSp mod">
        <pc:chgData name="Laura COLDRICK" userId="5901aab0-a641-4763-ab0b-91d0608eb5b4" providerId="ADAL" clId="{CBAC54C0-E841-4852-A0AF-FE7A53125BB4}" dt="2025-08-28T10:41:59.159" v="1" actId="20577"/>
        <pc:sldMkLst>
          <pc:docMk/>
          <pc:sldMk cId="3438137745" sldId="256"/>
        </pc:sldMkLst>
        <pc:spChg chg="mod">
          <ac:chgData name="Laura COLDRICK" userId="5901aab0-a641-4763-ab0b-91d0608eb5b4" providerId="ADAL" clId="{CBAC54C0-E841-4852-A0AF-FE7A53125BB4}" dt="2025-08-28T10:41:59.159" v="1" actId="20577"/>
          <ac:spMkLst>
            <pc:docMk/>
            <pc:sldMk cId="3438137745" sldId="256"/>
            <ac:spMk id="7" creationId="{00000000-0000-0000-0000-000000000000}"/>
          </ac:spMkLst>
        </pc:spChg>
      </pc:sldChg>
      <pc:sldChg chg="modSp mod">
        <pc:chgData name="Laura COLDRICK" userId="5901aab0-a641-4763-ab0b-91d0608eb5b4" providerId="ADAL" clId="{CBAC54C0-E841-4852-A0AF-FE7A53125BB4}" dt="2025-08-28T10:46:14.367" v="105" actId="20577"/>
        <pc:sldMkLst>
          <pc:docMk/>
          <pc:sldMk cId="459326495" sldId="262"/>
        </pc:sldMkLst>
        <pc:spChg chg="mod">
          <ac:chgData name="Laura COLDRICK" userId="5901aab0-a641-4763-ab0b-91d0608eb5b4" providerId="ADAL" clId="{CBAC54C0-E841-4852-A0AF-FE7A53125BB4}" dt="2025-08-28T10:46:14.367" v="105" actId="20577"/>
          <ac:spMkLst>
            <pc:docMk/>
            <pc:sldMk cId="459326495" sldId="262"/>
            <ac:spMk id="3" creationId="{00000000-0000-0000-0000-000000000000}"/>
          </ac:spMkLst>
        </pc:spChg>
      </pc:sldChg>
      <pc:sldChg chg="delSp modSp mod">
        <pc:chgData name="Laura COLDRICK" userId="5901aab0-a641-4763-ab0b-91d0608eb5b4" providerId="ADAL" clId="{CBAC54C0-E841-4852-A0AF-FE7A53125BB4}" dt="2025-08-28T10:46:31.253" v="107" actId="1076"/>
        <pc:sldMkLst>
          <pc:docMk/>
          <pc:sldMk cId="4012163799" sldId="265"/>
        </pc:sldMkLst>
        <pc:picChg chg="del">
          <ac:chgData name="Laura COLDRICK" userId="5901aab0-a641-4763-ab0b-91d0608eb5b4" providerId="ADAL" clId="{CBAC54C0-E841-4852-A0AF-FE7A53125BB4}" dt="2025-08-28T10:46:29.129" v="106" actId="478"/>
          <ac:picMkLst>
            <pc:docMk/>
            <pc:sldMk cId="4012163799" sldId="265"/>
            <ac:picMk id="4" creationId="{00000000-0000-0000-0000-000000000000}"/>
          </ac:picMkLst>
        </pc:picChg>
        <pc:picChg chg="mod">
          <ac:chgData name="Laura COLDRICK" userId="5901aab0-a641-4763-ab0b-91d0608eb5b4" providerId="ADAL" clId="{CBAC54C0-E841-4852-A0AF-FE7A53125BB4}" dt="2025-08-28T10:46:31.253" v="107" actId="1076"/>
          <ac:picMkLst>
            <pc:docMk/>
            <pc:sldMk cId="4012163799" sldId="265"/>
            <ac:picMk id="5" creationId="{00000000-0000-0000-0000-000000000000}"/>
          </ac:picMkLst>
        </pc:picChg>
      </pc:sldChg>
      <pc:sldChg chg="delSp mod">
        <pc:chgData name="Laura COLDRICK" userId="5901aab0-a641-4763-ab0b-91d0608eb5b4" providerId="ADAL" clId="{CBAC54C0-E841-4852-A0AF-FE7A53125BB4}" dt="2025-08-28T10:46:43.406" v="108" actId="478"/>
        <pc:sldMkLst>
          <pc:docMk/>
          <pc:sldMk cId="2432983105" sldId="266"/>
        </pc:sldMkLst>
        <pc:picChg chg="del">
          <ac:chgData name="Laura COLDRICK" userId="5901aab0-a641-4763-ab0b-91d0608eb5b4" providerId="ADAL" clId="{CBAC54C0-E841-4852-A0AF-FE7A53125BB4}" dt="2025-08-28T10:46:43.406" v="108" actId="478"/>
          <ac:picMkLst>
            <pc:docMk/>
            <pc:sldMk cId="2432983105" sldId="266"/>
            <ac:picMk id="5" creationId="{00000000-0000-0000-0000-000000000000}"/>
          </ac:picMkLst>
        </pc:picChg>
      </pc:sldChg>
      <pc:sldChg chg="modSp mod">
        <pc:chgData name="Laura COLDRICK" userId="5901aab0-a641-4763-ab0b-91d0608eb5b4" providerId="ADAL" clId="{CBAC54C0-E841-4852-A0AF-FE7A53125BB4}" dt="2025-08-28T10:47:09.216" v="178" actId="20577"/>
        <pc:sldMkLst>
          <pc:docMk/>
          <pc:sldMk cId="467908608" sldId="268"/>
        </pc:sldMkLst>
        <pc:spChg chg="mod">
          <ac:chgData name="Laura COLDRICK" userId="5901aab0-a641-4763-ab0b-91d0608eb5b4" providerId="ADAL" clId="{CBAC54C0-E841-4852-A0AF-FE7A53125BB4}" dt="2025-08-28T10:47:09.216" v="178" actId="20577"/>
          <ac:spMkLst>
            <pc:docMk/>
            <pc:sldMk cId="467908608" sldId="268"/>
            <ac:spMk id="3" creationId="{00000000-0000-0000-0000-000000000000}"/>
          </ac:spMkLst>
        </pc:spChg>
      </pc:sldChg>
      <pc:sldChg chg="modSp mod">
        <pc:chgData name="Laura COLDRICK" userId="5901aab0-a641-4763-ab0b-91d0608eb5b4" providerId="ADAL" clId="{CBAC54C0-E841-4852-A0AF-FE7A53125BB4}" dt="2025-08-28T10:47:42.287" v="182" actId="20577"/>
        <pc:sldMkLst>
          <pc:docMk/>
          <pc:sldMk cId="1132861060" sldId="269"/>
        </pc:sldMkLst>
        <pc:spChg chg="mod">
          <ac:chgData name="Laura COLDRICK" userId="5901aab0-a641-4763-ab0b-91d0608eb5b4" providerId="ADAL" clId="{CBAC54C0-E841-4852-A0AF-FE7A53125BB4}" dt="2025-08-28T10:47:42.287" v="182" actId="20577"/>
          <ac:spMkLst>
            <pc:docMk/>
            <pc:sldMk cId="1132861060" sldId="269"/>
            <ac:spMk id="3" creationId="{00000000-0000-0000-0000-000000000000}"/>
          </ac:spMkLst>
        </pc:spChg>
      </pc:sldChg>
      <pc:sldChg chg="modSp mod">
        <pc:chgData name="Laura COLDRICK" userId="5901aab0-a641-4763-ab0b-91d0608eb5b4" providerId="ADAL" clId="{CBAC54C0-E841-4852-A0AF-FE7A53125BB4}" dt="2025-08-28T10:48:03.485" v="185" actId="20577"/>
        <pc:sldMkLst>
          <pc:docMk/>
          <pc:sldMk cId="1517640145" sldId="273"/>
        </pc:sldMkLst>
        <pc:spChg chg="mod">
          <ac:chgData name="Laura COLDRICK" userId="5901aab0-a641-4763-ab0b-91d0608eb5b4" providerId="ADAL" clId="{CBAC54C0-E841-4852-A0AF-FE7A53125BB4}" dt="2025-08-28T10:48:03.485" v="185" actId="20577"/>
          <ac:spMkLst>
            <pc:docMk/>
            <pc:sldMk cId="1517640145" sldId="273"/>
            <ac:spMk id="3" creationId="{00000000-0000-0000-0000-000000000000}"/>
          </ac:spMkLst>
        </pc:spChg>
      </pc:sldChg>
      <pc:sldChg chg="modSp mod">
        <pc:chgData name="Laura COLDRICK" userId="5901aab0-a641-4763-ab0b-91d0608eb5b4" providerId="ADAL" clId="{CBAC54C0-E841-4852-A0AF-FE7A53125BB4}" dt="2025-08-28T10:48:35.426" v="187" actId="20577"/>
        <pc:sldMkLst>
          <pc:docMk/>
          <pc:sldMk cId="709100399" sldId="277"/>
        </pc:sldMkLst>
        <pc:spChg chg="mod">
          <ac:chgData name="Laura COLDRICK" userId="5901aab0-a641-4763-ab0b-91d0608eb5b4" providerId="ADAL" clId="{CBAC54C0-E841-4852-A0AF-FE7A53125BB4}" dt="2025-08-28T10:48:35.426" v="187" actId="20577"/>
          <ac:spMkLst>
            <pc:docMk/>
            <pc:sldMk cId="709100399" sldId="277"/>
            <ac:spMk id="3" creationId="{00000000-0000-0000-0000-000000000000}"/>
          </ac:spMkLst>
        </pc:spChg>
      </pc:sldChg>
      <pc:sldChg chg="addSp modSp mod">
        <pc:chgData name="Laura COLDRICK" userId="5901aab0-a641-4763-ab0b-91d0608eb5b4" providerId="ADAL" clId="{CBAC54C0-E841-4852-A0AF-FE7A53125BB4}" dt="2025-08-28T10:45:57.431" v="102" actId="1076"/>
        <pc:sldMkLst>
          <pc:docMk/>
          <pc:sldMk cId="2267382488" sldId="278"/>
        </pc:sldMkLst>
        <pc:spChg chg="mod">
          <ac:chgData name="Laura COLDRICK" userId="5901aab0-a641-4763-ab0b-91d0608eb5b4" providerId="ADAL" clId="{CBAC54C0-E841-4852-A0AF-FE7A53125BB4}" dt="2025-08-28T10:44:06.480" v="64" actId="1076"/>
          <ac:spMkLst>
            <pc:docMk/>
            <pc:sldMk cId="2267382488" sldId="278"/>
            <ac:spMk id="2" creationId="{00000000-0000-0000-0000-000000000000}"/>
          </ac:spMkLst>
        </pc:spChg>
        <pc:spChg chg="mod">
          <ac:chgData name="Laura COLDRICK" userId="5901aab0-a641-4763-ab0b-91d0608eb5b4" providerId="ADAL" clId="{CBAC54C0-E841-4852-A0AF-FE7A53125BB4}" dt="2025-08-28T10:44:50.203" v="94" actId="20577"/>
          <ac:spMkLst>
            <pc:docMk/>
            <pc:sldMk cId="2267382488" sldId="278"/>
            <ac:spMk id="3" creationId="{00000000-0000-0000-0000-000000000000}"/>
          </ac:spMkLst>
        </pc:spChg>
        <pc:picChg chg="add mod">
          <ac:chgData name="Laura COLDRICK" userId="5901aab0-a641-4763-ab0b-91d0608eb5b4" providerId="ADAL" clId="{CBAC54C0-E841-4852-A0AF-FE7A53125BB4}" dt="2025-08-28T10:44:23.387" v="68" actId="1076"/>
          <ac:picMkLst>
            <pc:docMk/>
            <pc:sldMk cId="2267382488" sldId="278"/>
            <ac:picMk id="10" creationId="{D3EBE1E4-8588-181B-3941-4452892ED5BB}"/>
          </ac:picMkLst>
        </pc:picChg>
        <pc:picChg chg="add mod">
          <ac:chgData name="Laura COLDRICK" userId="5901aab0-a641-4763-ab0b-91d0608eb5b4" providerId="ADAL" clId="{CBAC54C0-E841-4852-A0AF-FE7A53125BB4}" dt="2025-08-28T10:45:16.147" v="98" actId="1076"/>
          <ac:picMkLst>
            <pc:docMk/>
            <pc:sldMk cId="2267382488" sldId="278"/>
            <ac:picMk id="12" creationId="{E8824943-620F-D364-7366-5534FDBA1D90}"/>
          </ac:picMkLst>
        </pc:picChg>
        <pc:picChg chg="add mod">
          <ac:chgData name="Laura COLDRICK" userId="5901aab0-a641-4763-ab0b-91d0608eb5b4" providerId="ADAL" clId="{CBAC54C0-E841-4852-A0AF-FE7A53125BB4}" dt="2025-08-28T10:45:57.431" v="102" actId="1076"/>
          <ac:picMkLst>
            <pc:docMk/>
            <pc:sldMk cId="2267382488" sldId="278"/>
            <ac:picMk id="14" creationId="{A7203792-0F9E-9A34-8F21-58B7917D459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A51639-B2D6-4652-B8C3-1B4C224A7BAF}"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00344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F5DD9-2C52-442D-92E2-8072C0C3D7CD}"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78154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4961B7-6B89-48AB-966F-622E2788EECC}"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3809892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smtClean="0"/>
              <a:t>8/28/2025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0294839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smtClean="0"/>
              <a:t>8/28/2025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18925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smtClean="0"/>
              <a:t>8/28/2025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6594405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smtClean="0"/>
              <a:t>8/28/2025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4293462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CF131DD-A141-4471-BCF9-C6073EDD7E20}" type="datetimeFigureOut">
              <a:rPr lang="en-US" smtClean="0"/>
              <a:t>8/28/2025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4056892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
        <p:nvSpPr>
          <p:cNvPr id="5" name="Date Placeholder 4"/>
          <p:cNvSpPr>
            <a:spLocks noGrp="1"/>
          </p:cNvSpPr>
          <p:nvPr>
            <p:ph type="dt" sz="half" idx="10"/>
          </p:nvPr>
        </p:nvSpPr>
        <p:spPr/>
        <p:txBody>
          <a:bodyPr/>
          <a:lstStyle/>
          <a:p>
            <a:fld id="{AB334A90-EB03-42F3-8859-2C2B2724C058}" type="datetimeFigureOut">
              <a:rPr lang="en-US" smtClean="0"/>
              <a:t>8/28/2025</a:t>
            </a:fld>
            <a:endParaRPr lang="en-US" dirty="0"/>
          </a:p>
        </p:txBody>
      </p:sp>
    </p:spTree>
    <p:extLst>
      <p:ext uri="{BB962C8B-B14F-4D97-AF65-F5344CB8AC3E}">
        <p14:creationId xmlns:p14="http://schemas.microsoft.com/office/powerpoint/2010/main" val="3930652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303263323"/>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018927451"/>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3026735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8722394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BC48EC7-AF6A-48D3-8284-14BACBEBDD84}"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85171665"/>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1752394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smtClean="0"/>
              <a:t>8/28/2025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spTree>
    <p:extLst>
      <p:ext uri="{BB962C8B-B14F-4D97-AF65-F5344CB8AC3E}">
        <p14:creationId xmlns:p14="http://schemas.microsoft.com/office/powerpoint/2010/main" val="2378416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BC48EC7-AF6A-48D3-8284-14BACBEBDD84}" type="datetimeFigureOut">
              <a:rPr lang="en-US" smtClean="0"/>
              <a:t>8/28/2025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194769851"/>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 id="2147483821" r:id="rId12"/>
    <p:sldLayoutId id="2147483822" r:id="rId13"/>
    <p:sldLayoutId id="2147483823" r:id="rId14"/>
    <p:sldLayoutId id="2147483824" r:id="rId15"/>
    <p:sldLayoutId id="2147483825" r:id="rId16"/>
  </p:sldLayoutIdLst>
  <p:hf sldNum="0" hdr="0" ft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3.xml"/><Relationship Id="rId3" Type="http://schemas.openxmlformats.org/officeDocument/2006/relationships/slide" Target="slide6.xml"/><Relationship Id="rId7" Type="http://schemas.openxmlformats.org/officeDocument/2006/relationships/slide" Target="slide12.xml"/><Relationship Id="rId2" Type="http://schemas.openxmlformats.org/officeDocument/2006/relationships/slide" Target="slide5.xml"/><Relationship Id="rId1" Type="http://schemas.openxmlformats.org/officeDocument/2006/relationships/slideLayout" Target="../slideLayouts/slideLayout2.xml"/><Relationship Id="rId6"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2.png"/><Relationship Id="rId4" Type="http://schemas.openxmlformats.org/officeDocument/2006/relationships/slide" Target="slide7.xml"/><Relationship Id="rId9" Type="http://schemas.openxmlformats.org/officeDocument/2006/relationships/slide" Target="slide17.xml"/></Relationships>
</file>

<file path=ppt/slides/_rels/slide3.xml.rels><?xml version="1.0" encoding="UTF-8" standalone="yes"?>
<Relationships xmlns="http://schemas.openxmlformats.org/package/2006/relationships"><Relationship Id="rId8" Type="http://schemas.openxmlformats.org/officeDocument/2006/relationships/slide" Target="slide27.xml"/><Relationship Id="rId3" Type="http://schemas.openxmlformats.org/officeDocument/2006/relationships/slide" Target="slide20.xml"/><Relationship Id="rId7" Type="http://schemas.openxmlformats.org/officeDocument/2006/relationships/slide" Target="slide26.xml"/><Relationship Id="rId2" Type="http://schemas.openxmlformats.org/officeDocument/2006/relationships/slide" Target="slide19.xml"/><Relationship Id="rId1" Type="http://schemas.openxmlformats.org/officeDocument/2006/relationships/slideLayout" Target="../slideLayouts/slideLayout2.xml"/><Relationship Id="rId6" Type="http://schemas.openxmlformats.org/officeDocument/2006/relationships/slide" Target="slide23.xml"/><Relationship Id="rId5" Type="http://schemas.openxmlformats.org/officeDocument/2006/relationships/slide" Target="slide22.xml"/><Relationship Id="rId4" Type="http://schemas.openxmlformats.org/officeDocument/2006/relationships/slide" Target="slide21.xml"/><Relationship Id="rId9"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worcestershire.gov.uk/sendlocaloffer"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7"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www.worcestershire.gov.uk/sendiass"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1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9133" y="269011"/>
            <a:ext cx="2096782" cy="245556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p:cNvSpPr>
            <a:spLocks noGrp="1"/>
          </p:cNvSpPr>
          <p:nvPr>
            <p:ph type="ctrTitle"/>
          </p:nvPr>
        </p:nvSpPr>
        <p:spPr>
          <a:xfrm>
            <a:off x="-248265" y="1270659"/>
            <a:ext cx="11277599" cy="2907836"/>
          </a:xfrm>
        </p:spPr>
        <p:txBody>
          <a:bodyPr/>
          <a:lstStyle/>
          <a:p>
            <a:r>
              <a:rPr lang="en-GB" sz="8000" dirty="0">
                <a:solidFill>
                  <a:schemeClr val="accent2">
                    <a:lumMod val="75000"/>
                  </a:schemeClr>
                </a:solidFill>
                <a:latin typeface="SassoonPrimaryInfant" pitchFamily="2" charset="0"/>
              </a:rPr>
              <a:t>SEN Information Report</a:t>
            </a:r>
          </a:p>
        </p:txBody>
      </p:sp>
      <p:sp>
        <p:nvSpPr>
          <p:cNvPr id="7" name="Subtitle 6"/>
          <p:cNvSpPr>
            <a:spLocks noGrp="1"/>
          </p:cNvSpPr>
          <p:nvPr>
            <p:ph type="subTitle" idx="1"/>
          </p:nvPr>
        </p:nvSpPr>
        <p:spPr>
          <a:xfrm>
            <a:off x="1507066" y="4631693"/>
            <a:ext cx="7766936" cy="1096899"/>
          </a:xfrm>
        </p:spPr>
        <p:txBody>
          <a:bodyPr>
            <a:normAutofit/>
          </a:bodyPr>
          <a:lstStyle/>
          <a:p>
            <a:r>
              <a:rPr lang="en-GB" sz="3600" dirty="0">
                <a:solidFill>
                  <a:srgbClr val="00B0F0"/>
                </a:solidFill>
                <a:latin typeface="SassoonPrimaryInfant" pitchFamily="2" charset="0"/>
              </a:rPr>
              <a:t>September 2025</a:t>
            </a:r>
          </a:p>
        </p:txBody>
      </p:sp>
    </p:spTree>
    <p:extLst>
      <p:ext uri="{BB962C8B-B14F-4D97-AF65-F5344CB8AC3E}">
        <p14:creationId xmlns:p14="http://schemas.microsoft.com/office/powerpoint/2010/main" val="34381377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accent2">
                    <a:lumMod val="75000"/>
                  </a:schemeClr>
                </a:solidFill>
              </a:rPr>
              <a:t>Contents</a:t>
            </a:r>
          </a:p>
        </p:txBody>
      </p:sp>
      <p:sp>
        <p:nvSpPr>
          <p:cNvPr id="3" name="Content Placeholder 2"/>
          <p:cNvSpPr>
            <a:spLocks noGrp="1"/>
          </p:cNvSpPr>
          <p:nvPr>
            <p:ph idx="1"/>
          </p:nvPr>
        </p:nvSpPr>
        <p:spPr/>
        <p:txBody>
          <a:bodyPr>
            <a:normAutofit lnSpcReduction="10000"/>
          </a:bodyPr>
          <a:lstStyle/>
          <a:p>
            <a:pPr>
              <a:buFont typeface="Courier New" panose="02070309020205020404" pitchFamily="49" charset="0"/>
              <a:buChar char="o"/>
            </a:pPr>
            <a:r>
              <a:rPr lang="en-GB" dirty="0">
                <a:hlinkClick r:id="rId2" action="ppaction://hlinksldjump"/>
              </a:rPr>
              <a:t>What is the Local Offer? </a:t>
            </a:r>
          </a:p>
          <a:p>
            <a:pPr>
              <a:buFont typeface="Courier New" panose="02070309020205020404" pitchFamily="49" charset="0"/>
              <a:buChar char="o"/>
            </a:pPr>
            <a:r>
              <a:rPr lang="en-GB" dirty="0">
                <a:hlinkClick r:id="rId2" action="ppaction://hlinksldjump"/>
              </a:rPr>
              <a:t>  Q: Who are the key members of staff?  </a:t>
            </a:r>
            <a:endParaRPr lang="en-GB" dirty="0"/>
          </a:p>
          <a:p>
            <a:pPr>
              <a:buFont typeface="Courier New" panose="02070309020205020404" pitchFamily="49" charset="0"/>
              <a:buChar char="o"/>
            </a:pPr>
            <a:r>
              <a:rPr lang="en-GB" dirty="0">
                <a:hlinkClick r:id="rId3" action="ppaction://hlinksldjump"/>
              </a:rPr>
              <a:t>Q: What kind of special educational needs do we make provision for?</a:t>
            </a:r>
            <a:endParaRPr lang="en-GB" dirty="0"/>
          </a:p>
          <a:p>
            <a:pPr>
              <a:buFont typeface="Courier New" panose="02070309020205020404" pitchFamily="49" charset="0"/>
              <a:buChar char="o"/>
            </a:pPr>
            <a:r>
              <a:rPr lang="en-GB" dirty="0">
                <a:hlinkClick r:id="rId4" action="ppaction://hlinksldjump"/>
              </a:rPr>
              <a:t>Q: How are special educational needs identified and assessed?</a:t>
            </a:r>
            <a:endParaRPr lang="en-GB" dirty="0"/>
          </a:p>
          <a:p>
            <a:pPr>
              <a:buFont typeface="Courier New" panose="02070309020205020404" pitchFamily="49" charset="0"/>
              <a:buChar char="o"/>
            </a:pPr>
            <a:r>
              <a:rPr lang="en-GB" dirty="0">
                <a:hlinkClick r:id="rId5" action="ppaction://hlinksldjump"/>
              </a:rPr>
              <a:t>Q: What arrangements are there for involving parents?</a:t>
            </a:r>
            <a:endParaRPr lang="en-GB" dirty="0"/>
          </a:p>
          <a:p>
            <a:pPr>
              <a:buFont typeface="Courier New" panose="02070309020205020404" pitchFamily="49" charset="0"/>
              <a:buChar char="o"/>
            </a:pPr>
            <a:r>
              <a:rPr lang="en-GB" dirty="0">
                <a:hlinkClick r:id="rId6" action="ppaction://hlinksldjump"/>
              </a:rPr>
              <a:t>Q: What arrangements are there for involving children with SEND?</a:t>
            </a:r>
            <a:endParaRPr lang="en-GB" dirty="0"/>
          </a:p>
          <a:p>
            <a:pPr>
              <a:buFont typeface="Courier New" panose="02070309020205020404" pitchFamily="49" charset="0"/>
              <a:buChar char="o"/>
            </a:pPr>
            <a:r>
              <a:rPr lang="en-GB" dirty="0">
                <a:hlinkClick r:id="rId7" action="ppaction://hlinksldjump"/>
              </a:rPr>
              <a:t>Q: How can parents let staff know they are concerned about their child's progress?</a:t>
            </a:r>
            <a:endParaRPr lang="en-GB" dirty="0"/>
          </a:p>
          <a:p>
            <a:pPr>
              <a:buFont typeface="Courier New" panose="02070309020205020404" pitchFamily="49" charset="0"/>
              <a:buChar char="o"/>
            </a:pPr>
            <a:r>
              <a:rPr lang="en-GB" dirty="0">
                <a:hlinkClick r:id="rId8" action="ppaction://hlinksldjump"/>
              </a:rPr>
              <a:t>Q: What provision is made for children with SEND?   </a:t>
            </a:r>
            <a:endParaRPr lang="en-GB" dirty="0"/>
          </a:p>
          <a:p>
            <a:pPr>
              <a:buFont typeface="Courier New" panose="02070309020205020404" pitchFamily="49" charset="0"/>
              <a:buChar char="o"/>
            </a:pPr>
            <a:r>
              <a:rPr lang="en-GB" dirty="0">
                <a:hlinkClick r:id="rId9" action="ppaction://hlinksldjump"/>
              </a:rPr>
              <a:t>Support for improving Social, Emotional and Mental Health of pupils with SEND</a:t>
            </a:r>
            <a:endParaRPr lang="en-GB" dirty="0"/>
          </a:p>
          <a:p>
            <a:endParaRPr lang="en-GB" dirty="0"/>
          </a:p>
        </p:txBody>
      </p:sp>
      <p:pic>
        <p:nvPicPr>
          <p:cNvPr id="4" name="Picture 3"/>
          <p:cNvPicPr>
            <a:picLocks noChangeAspect="1"/>
          </p:cNvPicPr>
          <p:nvPr/>
        </p:nvPicPr>
        <p:blipFill>
          <a:blip r:embed="rId10"/>
          <a:stretch>
            <a:fillRect/>
          </a:stretch>
        </p:blipFill>
        <p:spPr>
          <a:xfrm>
            <a:off x="9671948" y="119500"/>
            <a:ext cx="2097206" cy="2456901"/>
          </a:xfrm>
          <a:prstGeom prst="rect">
            <a:avLst/>
          </a:prstGeom>
        </p:spPr>
      </p:pic>
    </p:spTree>
    <p:extLst>
      <p:ext uri="{BB962C8B-B14F-4D97-AF65-F5344CB8AC3E}">
        <p14:creationId xmlns:p14="http://schemas.microsoft.com/office/powerpoint/2010/main" val="35191867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chemeClr val="accent2">
                    <a:lumMod val="75000"/>
                  </a:schemeClr>
                </a:solidFill>
              </a:rPr>
              <a:t>Contents </a:t>
            </a:r>
          </a:p>
        </p:txBody>
      </p:sp>
      <p:sp>
        <p:nvSpPr>
          <p:cNvPr id="3" name="Content Placeholder 2"/>
          <p:cNvSpPr>
            <a:spLocks noGrp="1"/>
          </p:cNvSpPr>
          <p:nvPr>
            <p:ph idx="1"/>
          </p:nvPr>
        </p:nvSpPr>
        <p:spPr/>
        <p:txBody>
          <a:bodyPr/>
          <a:lstStyle/>
          <a:p>
            <a:pPr>
              <a:buFont typeface="Courier New" panose="02070309020205020404" pitchFamily="49" charset="0"/>
              <a:buChar char="o"/>
            </a:pPr>
            <a:r>
              <a:rPr lang="en-GB" dirty="0">
                <a:hlinkClick r:id="rId2" action="ppaction://hlinksldjump"/>
              </a:rPr>
              <a:t>Q: What training is provided for staff to support pupils? </a:t>
            </a:r>
            <a:endParaRPr lang="en-GB" dirty="0"/>
          </a:p>
          <a:p>
            <a:pPr>
              <a:buFont typeface="Courier New" panose="02070309020205020404" pitchFamily="49" charset="0"/>
              <a:buChar char="o"/>
            </a:pPr>
            <a:r>
              <a:rPr lang="en-GB" dirty="0">
                <a:hlinkClick r:id="rId3" action="ppaction://hlinksldjump"/>
              </a:rPr>
              <a:t>  Q: How does the school evaluate the effectiveness of provision?</a:t>
            </a:r>
            <a:endParaRPr lang="en-GB" dirty="0"/>
          </a:p>
          <a:p>
            <a:pPr>
              <a:buFont typeface="Courier New" panose="02070309020205020404" pitchFamily="49" charset="0"/>
              <a:buChar char="o"/>
            </a:pPr>
            <a:r>
              <a:rPr lang="en-GB" dirty="0">
                <a:hlinkClick r:id="rId4" action="ppaction://hlinksldjump"/>
              </a:rPr>
              <a:t>Q: How accessible is </a:t>
            </a:r>
            <a:r>
              <a:rPr lang="en-GB" dirty="0" err="1">
                <a:hlinkClick r:id="rId4" action="ppaction://hlinksldjump"/>
              </a:rPr>
              <a:t>Westacre</a:t>
            </a:r>
            <a:r>
              <a:rPr lang="en-GB" dirty="0">
                <a:hlinkClick r:id="rId4" action="ppaction://hlinksldjump"/>
              </a:rPr>
              <a:t> Middle School for children with SEND?</a:t>
            </a:r>
            <a:endParaRPr lang="en-GB" dirty="0"/>
          </a:p>
          <a:p>
            <a:pPr>
              <a:buFont typeface="Courier New" panose="02070309020205020404" pitchFamily="49" charset="0"/>
              <a:buChar char="o"/>
            </a:pPr>
            <a:r>
              <a:rPr lang="en-GB" dirty="0">
                <a:hlinkClick r:id="rId5" action="ppaction://hlinksldjump"/>
              </a:rPr>
              <a:t>Q: How do we enable pupils with SEN to engage in activities? </a:t>
            </a:r>
            <a:endParaRPr lang="en-GB" dirty="0"/>
          </a:p>
          <a:p>
            <a:pPr>
              <a:buFont typeface="Courier New" panose="02070309020205020404" pitchFamily="49" charset="0"/>
              <a:buChar char="o"/>
            </a:pPr>
            <a:r>
              <a:rPr lang="en-GB" dirty="0">
                <a:hlinkClick r:id="rId6" action="ppaction://hlinksldjump"/>
              </a:rPr>
              <a:t>Q: How are children prepared for transition?</a:t>
            </a:r>
            <a:endParaRPr lang="en-GB" dirty="0"/>
          </a:p>
          <a:p>
            <a:pPr>
              <a:buFont typeface="Courier New" panose="02070309020205020404" pitchFamily="49" charset="0"/>
              <a:buChar char="o"/>
            </a:pPr>
            <a:r>
              <a:rPr lang="en-GB" dirty="0">
                <a:hlinkClick r:id="rId7" action="ppaction://hlinksldjump"/>
              </a:rPr>
              <a:t>  Q: What can be done if parents are concerned about SEND provision?</a:t>
            </a:r>
            <a:endParaRPr lang="en-GB" dirty="0"/>
          </a:p>
          <a:p>
            <a:pPr>
              <a:buFont typeface="Courier New" panose="02070309020205020404" pitchFamily="49" charset="0"/>
              <a:buChar char="o"/>
            </a:pPr>
            <a:r>
              <a:rPr lang="en-GB" dirty="0">
                <a:hlinkClick r:id="rId8" action="ppaction://hlinksldjump"/>
              </a:rPr>
              <a:t>Q: Where can parents find further information about services?</a:t>
            </a:r>
            <a:endParaRPr lang="en-GB" dirty="0"/>
          </a:p>
          <a:p>
            <a:pPr marL="0" indent="0">
              <a:buNone/>
            </a:pPr>
            <a:endParaRPr lang="en-GB" dirty="0"/>
          </a:p>
        </p:txBody>
      </p:sp>
      <p:pic>
        <p:nvPicPr>
          <p:cNvPr id="4" name="Picture 3"/>
          <p:cNvPicPr>
            <a:picLocks noChangeAspect="1"/>
          </p:cNvPicPr>
          <p:nvPr/>
        </p:nvPicPr>
        <p:blipFill>
          <a:blip r:embed="rId9"/>
          <a:stretch>
            <a:fillRect/>
          </a:stretch>
        </p:blipFill>
        <p:spPr>
          <a:xfrm>
            <a:off x="9724501" y="151032"/>
            <a:ext cx="2097206" cy="2456901"/>
          </a:xfrm>
          <a:prstGeom prst="rect">
            <a:avLst/>
          </a:prstGeom>
        </p:spPr>
      </p:pic>
    </p:spTree>
    <p:extLst>
      <p:ext uri="{BB962C8B-B14F-4D97-AF65-F5344CB8AC3E}">
        <p14:creationId xmlns:p14="http://schemas.microsoft.com/office/powerpoint/2010/main" val="1334637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b="1" u="sng" dirty="0">
                <a:solidFill>
                  <a:schemeClr val="accent2">
                    <a:lumMod val="75000"/>
                  </a:schemeClr>
                </a:solidFill>
                <a:latin typeface="SassoonPrimaryInfant" pitchFamily="2" charset="0"/>
              </a:rPr>
              <a:t>What is the Local Offer? </a:t>
            </a:r>
            <a:r>
              <a:rPr lang="en-GB" sz="4800" u="sng" dirty="0">
                <a:solidFill>
                  <a:schemeClr val="accent2">
                    <a:lumMod val="75000"/>
                  </a:schemeClr>
                </a:solidFill>
                <a:latin typeface="SassoonPrimaryInfant" pitchFamily="2" charset="0"/>
              </a:rPr>
              <a:t> </a:t>
            </a:r>
            <a:br>
              <a:rPr lang="en-GB" sz="4800" u="sng" dirty="0">
                <a:latin typeface="SassoonPrimaryInfant" pitchFamily="2" charset="0"/>
              </a:rPr>
            </a:br>
            <a:endParaRPr lang="en-GB" sz="4800" u="sng" dirty="0">
              <a:latin typeface="SassoonPrimaryInfant" pitchFamily="2" charset="0"/>
            </a:endParaRPr>
          </a:p>
        </p:txBody>
      </p:sp>
      <p:sp>
        <p:nvSpPr>
          <p:cNvPr id="3" name="Content Placeholder 2"/>
          <p:cNvSpPr>
            <a:spLocks noGrp="1"/>
          </p:cNvSpPr>
          <p:nvPr>
            <p:ph idx="1"/>
          </p:nvPr>
        </p:nvSpPr>
        <p:spPr/>
        <p:txBody>
          <a:bodyPr/>
          <a:lstStyle/>
          <a:p>
            <a:r>
              <a:rPr lang="en-GB" sz="2800" dirty="0">
                <a:latin typeface="SassoonPrimaryInfant" pitchFamily="2" charset="0"/>
              </a:rPr>
              <a:t>The Local Offer sets out the services available for children and young people with Special Educational Needs and Disabilities (SEND).</a:t>
            </a:r>
          </a:p>
          <a:p>
            <a:endParaRPr lang="en-GB" sz="2800" dirty="0">
              <a:latin typeface="SassoonPrimaryInfant" pitchFamily="2" charset="0"/>
            </a:endParaRPr>
          </a:p>
          <a:p>
            <a:r>
              <a:rPr lang="en-GB" sz="2800" dirty="0">
                <a:latin typeface="SassoonPrimaryInfant" pitchFamily="2" charset="0"/>
              </a:rPr>
              <a:t>To view the Worcestershire County Council Local offer please click on the link below:  </a:t>
            </a:r>
          </a:p>
          <a:p>
            <a:pPr marL="0" indent="0">
              <a:buNone/>
            </a:pPr>
            <a:r>
              <a:rPr lang="en-GB" sz="2800" u="sng" dirty="0">
                <a:latin typeface="SassoonPrimaryInfant" pitchFamily="2" charset="0"/>
                <a:hlinkClick r:id="rId2"/>
              </a:rPr>
              <a:t>www.worcestershire.gov.uk/sendlocaloffer</a:t>
            </a:r>
            <a:endParaRPr lang="en-GB" sz="2800" dirty="0">
              <a:latin typeface="SassoonPrimaryInfant" pitchFamily="2" charset="0"/>
            </a:endParaRPr>
          </a:p>
          <a:p>
            <a:endParaRPr lang="en-GB" dirty="0"/>
          </a:p>
        </p:txBody>
      </p:sp>
      <p:pic>
        <p:nvPicPr>
          <p:cNvPr id="4" name="Picture 3"/>
          <p:cNvPicPr>
            <a:picLocks noChangeAspect="1"/>
          </p:cNvPicPr>
          <p:nvPr/>
        </p:nvPicPr>
        <p:blipFill>
          <a:blip r:embed="rId3"/>
          <a:stretch>
            <a:fillRect/>
          </a:stretch>
        </p:blipFill>
        <p:spPr>
          <a:xfrm>
            <a:off x="9745521" y="182562"/>
            <a:ext cx="2097206" cy="2456901"/>
          </a:xfrm>
          <a:prstGeom prst="rect">
            <a:avLst/>
          </a:prstGeom>
        </p:spPr>
      </p:pic>
    </p:spTree>
    <p:extLst>
      <p:ext uri="{BB962C8B-B14F-4D97-AF65-F5344CB8AC3E}">
        <p14:creationId xmlns:p14="http://schemas.microsoft.com/office/powerpoint/2010/main" val="36069550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96339"/>
            <a:ext cx="8596668" cy="1320800"/>
          </a:xfrm>
        </p:spPr>
        <p:txBody>
          <a:bodyPr/>
          <a:lstStyle/>
          <a:p>
            <a:r>
              <a:rPr lang="en-GB" b="1" dirty="0">
                <a:solidFill>
                  <a:schemeClr val="accent2">
                    <a:lumMod val="75000"/>
                  </a:schemeClr>
                </a:solidFill>
                <a:latin typeface="SassoonPrimaryInfant" pitchFamily="2" charset="0"/>
              </a:rPr>
              <a:t>Q: Who are the key members of staff? </a:t>
            </a:r>
            <a:r>
              <a:rPr lang="en-GB" dirty="0">
                <a:solidFill>
                  <a:schemeClr val="accent2">
                    <a:lumMod val="75000"/>
                  </a:schemeClr>
                </a:solidFill>
                <a:latin typeface="SassoonPrimaryInfant" pitchFamily="2" charset="0"/>
              </a:rPr>
              <a:t> </a:t>
            </a:r>
          </a:p>
        </p:txBody>
      </p:sp>
      <p:sp>
        <p:nvSpPr>
          <p:cNvPr id="3" name="Content Placeholder 2"/>
          <p:cNvSpPr>
            <a:spLocks noGrp="1"/>
          </p:cNvSpPr>
          <p:nvPr>
            <p:ph idx="1"/>
          </p:nvPr>
        </p:nvSpPr>
        <p:spPr>
          <a:xfrm>
            <a:off x="677334" y="1600201"/>
            <a:ext cx="11076516" cy="5698462"/>
          </a:xfrm>
        </p:spPr>
        <p:txBody>
          <a:bodyPr>
            <a:normAutofit/>
          </a:bodyPr>
          <a:lstStyle/>
          <a:p>
            <a:pPr lvl="0" fontAlgn="base"/>
            <a:r>
              <a:rPr lang="en-GB" sz="2400" dirty="0">
                <a:solidFill>
                  <a:schemeClr val="tx1"/>
                </a:solidFill>
                <a:latin typeface="SassoonPrimaryInfant" pitchFamily="2" charset="0"/>
              </a:rPr>
              <a:t>Mrs </a:t>
            </a:r>
            <a:r>
              <a:rPr lang="en-GB" sz="2400" dirty="0" err="1">
                <a:solidFill>
                  <a:schemeClr val="tx1"/>
                </a:solidFill>
                <a:latin typeface="SassoonPrimaryInfant" pitchFamily="2" charset="0"/>
              </a:rPr>
              <a:t>Coldrick</a:t>
            </a:r>
            <a:r>
              <a:rPr lang="en-GB" sz="2400" dirty="0">
                <a:solidFill>
                  <a:schemeClr val="tx1"/>
                </a:solidFill>
                <a:latin typeface="SassoonPrimaryInfant" pitchFamily="2" charset="0"/>
              </a:rPr>
              <a:t> – SENCO </a:t>
            </a:r>
          </a:p>
          <a:p>
            <a:pPr lvl="0" fontAlgn="base"/>
            <a:r>
              <a:rPr lang="en-GB" sz="2400" dirty="0">
                <a:solidFill>
                  <a:schemeClr val="tx1"/>
                </a:solidFill>
                <a:latin typeface="SassoonPrimaryInfant" pitchFamily="2" charset="0"/>
              </a:rPr>
              <a:t>Miss Gillson-Deputy SENCO </a:t>
            </a:r>
          </a:p>
          <a:p>
            <a:pPr marL="0" lvl="0" indent="0" fontAlgn="base">
              <a:buNone/>
            </a:pPr>
            <a:endParaRPr lang="en-GB" sz="2400" dirty="0">
              <a:solidFill>
                <a:schemeClr val="tx1"/>
              </a:solidFill>
              <a:latin typeface="SassoonPrimaryInfant" pitchFamily="2" charset="0"/>
            </a:endParaRPr>
          </a:p>
          <a:p>
            <a:pPr lvl="0" fontAlgn="base"/>
            <a:r>
              <a:rPr lang="en-GB" sz="2400" dirty="0">
                <a:solidFill>
                  <a:schemeClr val="tx1"/>
                </a:solidFill>
                <a:latin typeface="SassoonPrimaryInfant" pitchFamily="2" charset="0"/>
              </a:rPr>
              <a:t>Mrs Doolin- Inclusion Lead</a:t>
            </a:r>
          </a:p>
          <a:p>
            <a:pPr marL="0" lvl="0" indent="0" fontAlgn="base">
              <a:buNone/>
            </a:pPr>
            <a:endParaRPr lang="en-GB" sz="2400" dirty="0">
              <a:solidFill>
                <a:schemeClr val="tx1"/>
              </a:solidFill>
              <a:latin typeface="SassoonPrimaryInfant" pitchFamily="2" charset="0"/>
            </a:endParaRPr>
          </a:p>
          <a:p>
            <a:pPr lvl="0" fontAlgn="base"/>
            <a:r>
              <a:rPr lang="en-GB" sz="2400" dirty="0">
                <a:solidFill>
                  <a:schemeClr val="tx1"/>
                </a:solidFill>
                <a:latin typeface="SassoonPrimaryInfant" pitchFamily="2" charset="0"/>
              </a:rPr>
              <a:t>Mrs Ardis –SEND support and dyslexia specialist </a:t>
            </a:r>
          </a:p>
          <a:p>
            <a:pPr marL="0" lvl="0" indent="0" fontAlgn="base">
              <a:buNone/>
            </a:pPr>
            <a:endParaRPr lang="en-GB" sz="2400" dirty="0">
              <a:solidFill>
                <a:schemeClr val="tx1"/>
              </a:solidFill>
              <a:latin typeface="SassoonPrimaryInfant" pitchFamily="2" charset="0"/>
            </a:endParaRPr>
          </a:p>
          <a:p>
            <a:pPr lvl="0" fontAlgn="base"/>
            <a:r>
              <a:rPr lang="en-GB" sz="2400" dirty="0">
                <a:solidFill>
                  <a:schemeClr val="tx1"/>
                </a:solidFill>
                <a:latin typeface="SassoonPrimaryInfant" pitchFamily="2" charset="0"/>
              </a:rPr>
              <a:t>Mrs MacPherson – SEN Administration  </a:t>
            </a:r>
          </a:p>
          <a:p>
            <a:pPr marL="0" lvl="0" indent="0" fontAlgn="base">
              <a:buNone/>
            </a:pPr>
            <a:endParaRPr lang="en-GB" sz="2400" dirty="0">
              <a:solidFill>
                <a:schemeClr val="tx1"/>
              </a:solidFill>
              <a:latin typeface="SassoonPrimaryInfant" pitchFamily="2" charset="0"/>
            </a:endParaRPr>
          </a:p>
          <a:p>
            <a:pPr lvl="0" fontAlgn="base"/>
            <a:r>
              <a:rPr lang="en-GB" sz="2400" dirty="0">
                <a:solidFill>
                  <a:schemeClr val="tx1"/>
                </a:solidFill>
                <a:latin typeface="SassoonPrimaryInfant" pitchFamily="2" charset="0"/>
              </a:rPr>
              <a:t>Mr Williams-SEND governor</a:t>
            </a:r>
          </a:p>
          <a:p>
            <a:pPr lvl="0" fontAlgn="base"/>
            <a:endParaRPr lang="en-GB" sz="2400" dirty="0">
              <a:solidFill>
                <a:schemeClr val="tx1"/>
              </a:solidFill>
              <a:latin typeface="SassoonPrimaryInfant" pitchFamily="2" charset="0"/>
            </a:endParaRP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0600" y="1136710"/>
            <a:ext cx="1232344" cy="158737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5592" y="2208169"/>
            <a:ext cx="1097488" cy="1425664"/>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20200" y="2601039"/>
            <a:ext cx="1304800" cy="1625069"/>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43100" y="1356739"/>
            <a:ext cx="12192000" cy="6858000"/>
          </a:xfrm>
          <a:prstGeom prst="rect">
            <a:avLst/>
          </a:prstGeom>
        </p:spPr>
      </p:pic>
      <p:pic>
        <p:nvPicPr>
          <p:cNvPr id="8" name="Picture 7"/>
          <p:cNvPicPr>
            <a:picLocks noChangeAspect="1"/>
          </p:cNvPicPr>
          <p:nvPr/>
        </p:nvPicPr>
        <p:blipFill>
          <a:blip r:embed="rId6"/>
          <a:stretch>
            <a:fillRect/>
          </a:stretch>
        </p:blipFill>
        <p:spPr>
          <a:xfrm>
            <a:off x="9854590" y="41551"/>
            <a:ext cx="2097206" cy="2456901"/>
          </a:xfrm>
          <a:prstGeom prst="rect">
            <a:avLst/>
          </a:prstGeom>
        </p:spPr>
      </p:pic>
      <p:pic>
        <p:nvPicPr>
          <p:cNvPr id="10" name="Picture 9">
            <a:extLst>
              <a:ext uri="{FF2B5EF4-FFF2-40B4-BE49-F238E27FC236}">
                <a16:creationId xmlns:a16="http://schemas.microsoft.com/office/drawing/2014/main" id="{D3EBE1E4-8588-181B-3941-4452892ED5BB}"/>
              </a:ext>
            </a:extLst>
          </p:cNvPr>
          <p:cNvPicPr>
            <a:picLocks noChangeAspect="1"/>
          </p:cNvPicPr>
          <p:nvPr/>
        </p:nvPicPr>
        <p:blipFill>
          <a:blip r:embed="rId7"/>
          <a:stretch>
            <a:fillRect/>
          </a:stretch>
        </p:blipFill>
        <p:spPr>
          <a:xfrm>
            <a:off x="4863656" y="1224103"/>
            <a:ext cx="1232344" cy="1586072"/>
          </a:xfrm>
          <a:prstGeom prst="rect">
            <a:avLst/>
          </a:prstGeom>
        </p:spPr>
      </p:pic>
      <p:pic>
        <p:nvPicPr>
          <p:cNvPr id="12" name="Picture 11">
            <a:extLst>
              <a:ext uri="{FF2B5EF4-FFF2-40B4-BE49-F238E27FC236}">
                <a16:creationId xmlns:a16="http://schemas.microsoft.com/office/drawing/2014/main" id="{E8824943-620F-D364-7366-5534FDBA1D90}"/>
              </a:ext>
            </a:extLst>
          </p:cNvPr>
          <p:cNvPicPr>
            <a:picLocks noChangeAspect="1"/>
          </p:cNvPicPr>
          <p:nvPr/>
        </p:nvPicPr>
        <p:blipFill>
          <a:blip r:embed="rId8"/>
          <a:stretch>
            <a:fillRect/>
          </a:stretch>
        </p:blipFill>
        <p:spPr>
          <a:xfrm>
            <a:off x="6164379" y="2149775"/>
            <a:ext cx="1134331" cy="1625070"/>
          </a:xfrm>
          <a:prstGeom prst="rect">
            <a:avLst/>
          </a:prstGeom>
        </p:spPr>
      </p:pic>
      <p:pic>
        <p:nvPicPr>
          <p:cNvPr id="14" name="Picture 13">
            <a:extLst>
              <a:ext uri="{FF2B5EF4-FFF2-40B4-BE49-F238E27FC236}">
                <a16:creationId xmlns:a16="http://schemas.microsoft.com/office/drawing/2014/main" id="{A7203792-0F9E-9A34-8F21-58B7917D459F}"/>
              </a:ext>
            </a:extLst>
          </p:cNvPr>
          <p:cNvPicPr>
            <a:picLocks noChangeAspect="1"/>
          </p:cNvPicPr>
          <p:nvPr/>
        </p:nvPicPr>
        <p:blipFill>
          <a:blip r:embed="rId9"/>
          <a:stretch>
            <a:fillRect/>
          </a:stretch>
        </p:blipFill>
        <p:spPr>
          <a:xfrm>
            <a:off x="7424382" y="4248405"/>
            <a:ext cx="1129068" cy="1411335"/>
          </a:xfrm>
          <a:prstGeom prst="rect">
            <a:avLst/>
          </a:prstGeom>
        </p:spPr>
      </p:pic>
    </p:spTree>
    <p:extLst>
      <p:ext uri="{BB962C8B-B14F-4D97-AF65-F5344CB8AC3E}">
        <p14:creationId xmlns:p14="http://schemas.microsoft.com/office/powerpoint/2010/main" val="2267382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371666" cy="1409700"/>
          </a:xfrm>
        </p:spPr>
        <p:txBody>
          <a:bodyPr>
            <a:normAutofit/>
          </a:bodyPr>
          <a:lstStyle/>
          <a:p>
            <a:r>
              <a:rPr lang="en-GB" b="1" dirty="0">
                <a:solidFill>
                  <a:schemeClr val="accent2">
                    <a:lumMod val="75000"/>
                  </a:schemeClr>
                </a:solidFill>
                <a:latin typeface="SassoonPrimaryInfant" pitchFamily="2" charset="0"/>
              </a:rPr>
              <a:t>Q: What kind of special educational needs does </a:t>
            </a:r>
            <a:r>
              <a:rPr lang="en-GB" b="1" dirty="0" err="1">
                <a:solidFill>
                  <a:schemeClr val="accent2">
                    <a:lumMod val="75000"/>
                  </a:schemeClr>
                </a:solidFill>
                <a:latin typeface="SassoonPrimaryInfant" pitchFamily="2" charset="0"/>
              </a:rPr>
              <a:t>Westacre</a:t>
            </a:r>
            <a:r>
              <a:rPr lang="en-GB" b="1" dirty="0">
                <a:solidFill>
                  <a:schemeClr val="accent2">
                    <a:lumMod val="75000"/>
                  </a:schemeClr>
                </a:solidFill>
                <a:latin typeface="SassoonPrimaryInfant" pitchFamily="2" charset="0"/>
              </a:rPr>
              <a:t> Middle School make provision for?</a:t>
            </a: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a:xfrm>
            <a:off x="304800" y="2019300"/>
            <a:ext cx="11144250" cy="4572000"/>
          </a:xfrm>
        </p:spPr>
        <p:txBody>
          <a:bodyPr>
            <a:normAutofit/>
          </a:bodyPr>
          <a:lstStyle/>
          <a:p>
            <a:pPr marL="0" indent="0">
              <a:buNone/>
            </a:pPr>
            <a:r>
              <a:rPr lang="en-GB" sz="2400" dirty="0">
                <a:solidFill>
                  <a:schemeClr val="tx1"/>
                </a:solidFill>
                <a:latin typeface="SassoonPrimaryInfant" pitchFamily="2" charset="0"/>
              </a:rPr>
              <a:t>At </a:t>
            </a:r>
            <a:r>
              <a:rPr lang="en-GB" sz="2400" dirty="0" err="1">
                <a:solidFill>
                  <a:schemeClr val="tx1"/>
                </a:solidFill>
                <a:latin typeface="SassoonPrimaryInfant" pitchFamily="2" charset="0"/>
              </a:rPr>
              <a:t>Westacre</a:t>
            </a:r>
            <a:r>
              <a:rPr lang="en-GB" sz="2400" dirty="0">
                <a:solidFill>
                  <a:schemeClr val="tx1"/>
                </a:solidFill>
                <a:latin typeface="SassoonPrimaryInfant" pitchFamily="2" charset="0"/>
              </a:rPr>
              <a:t> Middle School there are four broad areas of special educational needs which are provided for:  </a:t>
            </a:r>
          </a:p>
          <a:p>
            <a:pPr marL="0" indent="0">
              <a:buNone/>
            </a:pP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Communication and interaction, for example, autistic spectrum, speech and language difficulties </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Cognition and learning, for example, dyslexia, dyspraxia</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Social, emotional and mental health difficulties, for example, attention deficit hyperactivity disorder (ADHD), mental health</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Sensory and/or physical needs, for example, visual impairments, hearing impairments, processing difficulties, epilepsy  </a:t>
            </a:r>
            <a:endParaRPr lang="en-GB" sz="2400" dirty="0">
              <a:solidFill>
                <a:schemeClr val="tx1"/>
              </a:solidFill>
              <a:latin typeface="SassoonPrimaryInfant" pitchFamily="2" charset="0"/>
            </a:endParaRPr>
          </a:p>
          <a:p>
            <a:endParaRPr lang="en-GB" dirty="0"/>
          </a:p>
        </p:txBody>
      </p:sp>
      <p:pic>
        <p:nvPicPr>
          <p:cNvPr id="4" name="Picture 3"/>
          <p:cNvPicPr>
            <a:picLocks noChangeAspect="1"/>
          </p:cNvPicPr>
          <p:nvPr/>
        </p:nvPicPr>
        <p:blipFill>
          <a:blip r:embed="rId2"/>
          <a:stretch>
            <a:fillRect/>
          </a:stretch>
        </p:blipFill>
        <p:spPr>
          <a:xfrm>
            <a:off x="10946980" y="105103"/>
            <a:ext cx="1158505" cy="1357202"/>
          </a:xfrm>
          <a:prstGeom prst="rect">
            <a:avLst/>
          </a:prstGeom>
        </p:spPr>
      </p:pic>
    </p:spTree>
    <p:extLst>
      <p:ext uri="{BB962C8B-B14F-4D97-AF65-F5344CB8AC3E}">
        <p14:creationId xmlns:p14="http://schemas.microsoft.com/office/powerpoint/2010/main" val="4207741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solidFill>
                  <a:schemeClr val="accent2">
                    <a:lumMod val="75000"/>
                  </a:schemeClr>
                </a:solidFill>
                <a:latin typeface="SassoonPrimaryInfant" pitchFamily="2" charset="0"/>
              </a:rPr>
              <a:t>Q: How are special educational needs identified and assessed? </a:t>
            </a:r>
            <a:r>
              <a:rPr lang="en-GB" dirty="0">
                <a:solidFill>
                  <a:schemeClr val="accent2">
                    <a:lumMod val="75000"/>
                  </a:schemeClr>
                </a:solidFill>
                <a:latin typeface="SassoonPrimaryInfant" pitchFamily="2" charset="0"/>
              </a:rPr>
              <a:t> </a:t>
            </a:r>
            <a:br>
              <a:rPr lang="en-GB" dirty="0">
                <a:latin typeface="SassoonPrimaryInfant" pitchFamily="2" charset="0"/>
              </a:rPr>
            </a:br>
            <a:endParaRPr lang="en-GB" dirty="0">
              <a:latin typeface="SassoonPrimaryInfant" pitchFamily="2" charset="0"/>
            </a:endParaRPr>
          </a:p>
        </p:txBody>
      </p:sp>
      <p:sp>
        <p:nvSpPr>
          <p:cNvPr id="3" name="Content Placeholder 2"/>
          <p:cNvSpPr>
            <a:spLocks noGrp="1"/>
          </p:cNvSpPr>
          <p:nvPr>
            <p:ph idx="1"/>
          </p:nvPr>
        </p:nvSpPr>
        <p:spPr>
          <a:xfrm>
            <a:off x="448734" y="2197101"/>
            <a:ext cx="10924116" cy="4110962"/>
          </a:xfrm>
        </p:spPr>
        <p:txBody>
          <a:bodyPr>
            <a:noAutofit/>
          </a:bodyPr>
          <a:lstStyle/>
          <a:p>
            <a:r>
              <a:rPr lang="en-GB" sz="2400" dirty="0">
                <a:solidFill>
                  <a:schemeClr val="tx1"/>
                </a:solidFill>
                <a:latin typeface="SassoonPrimaryInfant" pitchFamily="2" charset="0"/>
              </a:rPr>
              <a:t>A pupil has SEN if they have a learning difficulty or disability which calls for special educational provision to be made for them. </a:t>
            </a:r>
          </a:p>
          <a:p>
            <a:r>
              <a:rPr lang="en-GB" sz="2400" dirty="0">
                <a:solidFill>
                  <a:schemeClr val="tx1"/>
                </a:solidFill>
                <a:latin typeface="SassoonPrimaryInfant" pitchFamily="2" charset="0"/>
              </a:rPr>
              <a:t>Special educational provision is additional to, or different from, that which is made generally for other children or young people of the same age.</a:t>
            </a:r>
          </a:p>
          <a:p>
            <a:r>
              <a:rPr lang="en-GB" sz="2400" dirty="0">
                <a:solidFill>
                  <a:schemeClr val="tx1"/>
                </a:solidFill>
                <a:latin typeface="SassoonPrimaryInfant" pitchFamily="2" charset="0"/>
              </a:rPr>
              <a:t>Class teachers will make regular assessments of progress for all pupils and identify any concerns. This will then be discussed with the SENCO.</a:t>
            </a:r>
          </a:p>
          <a:p>
            <a:r>
              <a:rPr lang="en-GB" sz="2400" dirty="0">
                <a:solidFill>
                  <a:schemeClr val="tx1"/>
                </a:solidFill>
                <a:latin typeface="SassoonPrimaryInfant" pitchFamily="2" charset="0"/>
              </a:rPr>
              <a:t>When deciding whether special educational provision is required, we will take into account the views and the wishes of the pupil and their parents. </a:t>
            </a:r>
          </a:p>
        </p:txBody>
      </p:sp>
      <p:pic>
        <p:nvPicPr>
          <p:cNvPr id="4" name="Picture 3"/>
          <p:cNvPicPr>
            <a:picLocks noChangeAspect="1"/>
          </p:cNvPicPr>
          <p:nvPr/>
        </p:nvPicPr>
        <p:blipFill>
          <a:blip r:embed="rId2"/>
          <a:stretch>
            <a:fillRect/>
          </a:stretch>
        </p:blipFill>
        <p:spPr>
          <a:xfrm>
            <a:off x="10950678" y="111141"/>
            <a:ext cx="1158340" cy="1359526"/>
          </a:xfrm>
          <a:prstGeom prst="rect">
            <a:avLst/>
          </a:prstGeom>
        </p:spPr>
      </p:pic>
    </p:spTree>
    <p:extLst>
      <p:ext uri="{BB962C8B-B14F-4D97-AF65-F5344CB8AC3E}">
        <p14:creationId xmlns:p14="http://schemas.microsoft.com/office/powerpoint/2010/main" val="1882967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chemeClr val="accent2">
                    <a:lumMod val="75000"/>
                  </a:schemeClr>
                </a:solidFill>
                <a:latin typeface="SassoonPrimaryInfant" pitchFamily="2" charset="0"/>
              </a:rPr>
              <a:t>Q: What arrangements are there for informing and involving parents of a child with SEND? </a:t>
            </a:r>
            <a:br>
              <a:rPr lang="en-GB" dirty="0"/>
            </a:br>
            <a:endParaRPr lang="en-GB" dirty="0"/>
          </a:p>
        </p:txBody>
      </p:sp>
      <p:sp>
        <p:nvSpPr>
          <p:cNvPr id="3" name="Content Placeholder 2"/>
          <p:cNvSpPr>
            <a:spLocks noGrp="1"/>
          </p:cNvSpPr>
          <p:nvPr>
            <p:ph idx="1"/>
          </p:nvPr>
        </p:nvSpPr>
        <p:spPr>
          <a:xfrm>
            <a:off x="963084" y="2579689"/>
            <a:ext cx="8596668" cy="3880773"/>
          </a:xfrm>
        </p:spPr>
        <p:txBody>
          <a:bodyPr/>
          <a:lstStyle/>
          <a:p>
            <a:r>
              <a:rPr lang="en-GB" sz="2400" dirty="0">
                <a:solidFill>
                  <a:schemeClr val="tx1"/>
                </a:solidFill>
                <a:latin typeface="SassoonPrimaryInfant" pitchFamily="2" charset="0"/>
              </a:rPr>
              <a:t>We will have an early discussion with the pupil and their parents when identifying whether they need special educational provision. </a:t>
            </a:r>
          </a:p>
          <a:p>
            <a:r>
              <a:rPr lang="en-GB" sz="2400" dirty="0">
                <a:solidFill>
                  <a:schemeClr val="tx1"/>
                </a:solidFill>
                <a:latin typeface="SassoonPrimaryInfant" pitchFamily="2" charset="0"/>
              </a:rPr>
              <a:t>We will formally notify parents when it is decided that a pupil will receive SEN support. </a:t>
            </a:r>
          </a:p>
          <a:p>
            <a:r>
              <a:rPr lang="en-GB" sz="2400" dirty="0">
                <a:solidFill>
                  <a:schemeClr val="tx1"/>
                </a:solidFill>
                <a:latin typeface="SassoonPrimaryInfant" pitchFamily="2" charset="0"/>
              </a:rPr>
              <a:t>Parents of all pupils are welcome to approach the school at any stage of the school year with queries relating to their child.  </a:t>
            </a:r>
          </a:p>
          <a:p>
            <a:endParaRPr lang="en-GB" dirty="0"/>
          </a:p>
        </p:txBody>
      </p:sp>
      <p:pic>
        <p:nvPicPr>
          <p:cNvPr id="4" name="Picture 3"/>
          <p:cNvPicPr>
            <a:picLocks noChangeAspect="1"/>
          </p:cNvPicPr>
          <p:nvPr/>
        </p:nvPicPr>
        <p:blipFill>
          <a:blip r:embed="rId2"/>
          <a:stretch>
            <a:fillRect/>
          </a:stretch>
        </p:blipFill>
        <p:spPr>
          <a:xfrm>
            <a:off x="10929658" y="142671"/>
            <a:ext cx="1158340" cy="1359526"/>
          </a:xfrm>
          <a:prstGeom prst="rect">
            <a:avLst/>
          </a:prstGeom>
        </p:spPr>
      </p:pic>
    </p:spTree>
    <p:extLst>
      <p:ext uri="{BB962C8B-B14F-4D97-AF65-F5344CB8AC3E}">
        <p14:creationId xmlns:p14="http://schemas.microsoft.com/office/powerpoint/2010/main" val="3628984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solidFill>
                  <a:schemeClr val="accent2">
                    <a:lumMod val="75000"/>
                  </a:schemeClr>
                </a:solidFill>
                <a:latin typeface="SassoonPrimaryInfant" pitchFamily="2" charset="0"/>
              </a:rPr>
              <a:t>Q: What arrangements are there for informing and involving parents of a child with SEND?</a:t>
            </a:r>
            <a:endParaRPr lang="en-GB" dirty="0"/>
          </a:p>
        </p:txBody>
      </p:sp>
      <p:sp>
        <p:nvSpPr>
          <p:cNvPr id="3" name="Content Placeholder 2"/>
          <p:cNvSpPr>
            <a:spLocks noGrp="1"/>
          </p:cNvSpPr>
          <p:nvPr>
            <p:ph idx="1"/>
          </p:nvPr>
        </p:nvSpPr>
        <p:spPr>
          <a:xfrm>
            <a:off x="266700" y="2343150"/>
            <a:ext cx="11267016" cy="4514850"/>
          </a:xfrm>
        </p:spPr>
        <p:txBody>
          <a:bodyPr>
            <a:normAutofit/>
          </a:bodyPr>
          <a:lstStyle/>
          <a:p>
            <a:r>
              <a:rPr lang="en-GB" sz="2400" dirty="0">
                <a:solidFill>
                  <a:schemeClr val="tx1"/>
                </a:solidFill>
                <a:latin typeface="SassoonPrimaryInfant" pitchFamily="2" charset="0"/>
              </a:rPr>
              <a:t>Throughout the school year, there are regular opportunities (including ‘drop-in’ coffee mornings as well as targeted workshops) for parents of children with Special Educational Needs and Disabilities</a:t>
            </a:r>
          </a:p>
          <a:p>
            <a:r>
              <a:rPr lang="en-GB" sz="2400" dirty="0">
                <a:solidFill>
                  <a:schemeClr val="tx1"/>
                </a:solidFill>
                <a:latin typeface="SassoonPrimaryInfant" pitchFamily="2" charset="0"/>
              </a:rPr>
              <a:t>For those children on SEND Support or with an EHC plan, parent and child meetings with class teachers take place termly in order to review and set IPM targets for the upcoming term.  Pupils with an EHC plan have annual reviews</a:t>
            </a:r>
          </a:p>
          <a:p>
            <a:r>
              <a:rPr lang="en-GB" sz="2400" dirty="0">
                <a:solidFill>
                  <a:schemeClr val="tx1"/>
                </a:solidFill>
                <a:latin typeface="SassoonPrimaryInfant" pitchFamily="2" charset="0"/>
              </a:rPr>
              <a:t>If external agency support is needed, parents have the opportunity to meet with or have a telephone conversation with the specialist and then discuss the report with the SEN team once it has been completed.  </a:t>
            </a:r>
          </a:p>
          <a:p>
            <a:endParaRPr lang="en-GB" sz="2400" dirty="0"/>
          </a:p>
        </p:txBody>
      </p:sp>
      <p:pic>
        <p:nvPicPr>
          <p:cNvPr id="4" name="Picture 3"/>
          <p:cNvPicPr>
            <a:picLocks noChangeAspect="1"/>
          </p:cNvPicPr>
          <p:nvPr/>
        </p:nvPicPr>
        <p:blipFill>
          <a:blip r:embed="rId2"/>
          <a:stretch>
            <a:fillRect/>
          </a:stretch>
        </p:blipFill>
        <p:spPr>
          <a:xfrm>
            <a:off x="10866595" y="97486"/>
            <a:ext cx="1158340" cy="1359526"/>
          </a:xfrm>
          <a:prstGeom prst="rect">
            <a:avLst/>
          </a:prstGeom>
        </p:spPr>
      </p:pic>
    </p:spTree>
    <p:extLst>
      <p:ext uri="{BB962C8B-B14F-4D97-AF65-F5344CB8AC3E}">
        <p14:creationId xmlns:p14="http://schemas.microsoft.com/office/powerpoint/2010/main" val="26223913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Content Placeholder 3">
            <a:extLst>
              <a:ext uri="{FF2B5EF4-FFF2-40B4-BE49-F238E27FC236}">
                <a16:creationId xmlns:a16="http://schemas.microsoft.com/office/drawing/2014/main" id="{C54B3239-CBA7-1DEE-11D2-930A667EABF4}"/>
              </a:ext>
            </a:extLst>
          </p:cNvPr>
          <p:cNvSpPr>
            <a:spLocks noGrp="1"/>
          </p:cNvSpPr>
          <p:nvPr>
            <p:ph idx="1"/>
          </p:nvPr>
        </p:nvSpPr>
        <p:spPr/>
        <p:txBody>
          <a:bodyPr/>
          <a:lstStyle/>
          <a:p>
            <a:endParaRPr lang="en-GB"/>
          </a:p>
        </p:txBody>
      </p:sp>
      <p:pic>
        <p:nvPicPr>
          <p:cNvPr id="7" name="Picture 6">
            <a:extLst>
              <a:ext uri="{FF2B5EF4-FFF2-40B4-BE49-F238E27FC236}">
                <a16:creationId xmlns:a16="http://schemas.microsoft.com/office/drawing/2014/main" id="{D56DB47D-223A-DCD9-9F55-5EBAD2EFD35D}"/>
              </a:ext>
            </a:extLst>
          </p:cNvPr>
          <p:cNvPicPr>
            <a:picLocks noChangeAspect="1"/>
          </p:cNvPicPr>
          <p:nvPr/>
        </p:nvPicPr>
        <p:blipFill>
          <a:blip r:embed="rId2"/>
          <a:stretch>
            <a:fillRect/>
          </a:stretch>
        </p:blipFill>
        <p:spPr>
          <a:xfrm>
            <a:off x="246537" y="304800"/>
            <a:ext cx="9296345" cy="6057900"/>
          </a:xfrm>
          <a:prstGeom prst="rect">
            <a:avLst/>
          </a:prstGeom>
        </p:spPr>
      </p:pic>
    </p:spTree>
    <p:extLst>
      <p:ext uri="{BB962C8B-B14F-4D97-AF65-F5344CB8AC3E}">
        <p14:creationId xmlns:p14="http://schemas.microsoft.com/office/powerpoint/2010/main" val="2958422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104966" cy="1320800"/>
          </a:xfrm>
        </p:spPr>
        <p:txBody>
          <a:bodyPr>
            <a:normAutofit fontScale="90000"/>
          </a:bodyPr>
          <a:lstStyle/>
          <a:p>
            <a:r>
              <a:rPr lang="en-GB" sz="4000" b="1" dirty="0">
                <a:solidFill>
                  <a:schemeClr val="accent2">
                    <a:lumMod val="75000"/>
                  </a:schemeClr>
                </a:solidFill>
                <a:latin typeface="SassoonPrimaryInfant" pitchFamily="2" charset="0"/>
              </a:rPr>
              <a:t>Q: What arrangements are there for talking to and involving a child with SEND? </a:t>
            </a:r>
            <a:r>
              <a:rPr lang="en-GB" sz="4000" dirty="0">
                <a:solidFill>
                  <a:schemeClr val="accent2">
                    <a:lumMod val="75000"/>
                  </a:schemeClr>
                </a:solidFill>
                <a:latin typeface="SassoonPrimaryInfant" pitchFamily="2" charset="0"/>
              </a:rPr>
              <a:t> </a:t>
            </a:r>
            <a:br>
              <a:rPr lang="en-GB" dirty="0">
                <a:solidFill>
                  <a:schemeClr val="accent2">
                    <a:lumMod val="75000"/>
                  </a:schemeClr>
                </a:solidFill>
              </a:rPr>
            </a:br>
            <a:endParaRPr lang="en-GB" dirty="0">
              <a:solidFill>
                <a:schemeClr val="accent2">
                  <a:lumMod val="75000"/>
                </a:schemeClr>
              </a:solidFill>
            </a:endParaRPr>
          </a:p>
        </p:txBody>
      </p:sp>
      <p:sp>
        <p:nvSpPr>
          <p:cNvPr id="3" name="Content Placeholder 2"/>
          <p:cNvSpPr>
            <a:spLocks noGrp="1"/>
          </p:cNvSpPr>
          <p:nvPr>
            <p:ph idx="1"/>
          </p:nvPr>
        </p:nvSpPr>
        <p:spPr>
          <a:xfrm>
            <a:off x="677334" y="2228850"/>
            <a:ext cx="9685866" cy="4286250"/>
          </a:xfrm>
        </p:spPr>
        <p:txBody>
          <a:bodyPr>
            <a:normAutofit/>
          </a:bodyPr>
          <a:lstStyle/>
          <a:p>
            <a:r>
              <a:rPr lang="en-GB" sz="2400" dirty="0">
                <a:solidFill>
                  <a:schemeClr val="tx1"/>
                </a:solidFill>
                <a:latin typeface="SassoonPrimaryInfant" pitchFamily="2" charset="0"/>
              </a:rPr>
              <a:t>Children with IPMs are invited to attend the termly meetings between parents and teachers to discuss their IPM, reviewing their progress and setting new targets. </a:t>
            </a:r>
          </a:p>
          <a:p>
            <a:r>
              <a:rPr lang="en-GB" sz="2400" dirty="0">
                <a:solidFill>
                  <a:schemeClr val="tx1"/>
                </a:solidFill>
                <a:latin typeface="SassoonPrimaryInfant" pitchFamily="2" charset="0"/>
              </a:rPr>
              <a:t>Where outside agencies are involved, these agencies will also speak to the child to gather their viewpoint.</a:t>
            </a:r>
          </a:p>
          <a:p>
            <a:r>
              <a:rPr lang="en-GB" sz="2400" dirty="0">
                <a:solidFill>
                  <a:schemeClr val="tx1"/>
                </a:solidFill>
                <a:latin typeface="SassoonPrimaryInfant" pitchFamily="2" charset="0"/>
              </a:rPr>
              <a:t> Pupil Voice questionnaires are carried out with children who are on the SEN register in order to gain their views.</a:t>
            </a:r>
          </a:p>
        </p:txBody>
      </p:sp>
      <p:pic>
        <p:nvPicPr>
          <p:cNvPr id="4" name="Picture 3"/>
          <p:cNvPicPr>
            <a:picLocks noChangeAspect="1"/>
          </p:cNvPicPr>
          <p:nvPr/>
        </p:nvPicPr>
        <p:blipFill>
          <a:blip r:embed="rId2"/>
          <a:stretch>
            <a:fillRect/>
          </a:stretch>
        </p:blipFill>
        <p:spPr>
          <a:xfrm>
            <a:off x="10940168" y="111141"/>
            <a:ext cx="1158340" cy="1359526"/>
          </a:xfrm>
          <a:prstGeom prst="rect">
            <a:avLst/>
          </a:prstGeom>
        </p:spPr>
      </p:pic>
    </p:spTree>
    <p:extLst>
      <p:ext uri="{BB962C8B-B14F-4D97-AF65-F5344CB8AC3E}">
        <p14:creationId xmlns:p14="http://schemas.microsoft.com/office/powerpoint/2010/main" val="459326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chemeClr val="accent2">
                    <a:lumMod val="75000"/>
                  </a:schemeClr>
                </a:solidFill>
                <a:latin typeface="SassoonPrimaryInfant" pitchFamily="2" charset="0"/>
              </a:rPr>
              <a:t>Q: How can parents let staff know they are concerned about their child’s progress? </a:t>
            </a:r>
            <a:r>
              <a:rPr lang="en-GB" sz="4000" dirty="0">
                <a:solidFill>
                  <a:schemeClr val="accent2">
                    <a:lumMod val="75000"/>
                  </a:schemeClr>
                </a:solidFill>
                <a:latin typeface="SassoonPrimaryInfant" pitchFamily="2" charset="0"/>
              </a:rPr>
              <a:t> </a:t>
            </a:r>
            <a:br>
              <a:rPr lang="en-GB" dirty="0"/>
            </a:br>
            <a:endParaRPr lang="en-GB" dirty="0"/>
          </a:p>
        </p:txBody>
      </p:sp>
      <p:sp>
        <p:nvSpPr>
          <p:cNvPr id="3" name="Content Placeholder 2"/>
          <p:cNvSpPr>
            <a:spLocks noGrp="1"/>
          </p:cNvSpPr>
          <p:nvPr>
            <p:ph idx="1"/>
          </p:nvPr>
        </p:nvSpPr>
        <p:spPr>
          <a:xfrm>
            <a:off x="677334" y="2751139"/>
            <a:ext cx="9019116" cy="3573461"/>
          </a:xfrm>
        </p:spPr>
        <p:txBody>
          <a:bodyPr/>
          <a:lstStyle/>
          <a:p>
            <a:r>
              <a:rPr lang="en-GB" sz="2400" dirty="0">
                <a:solidFill>
                  <a:schemeClr val="tx1"/>
                </a:solidFill>
                <a:latin typeface="SassoonPrimaryInfant" pitchFamily="2" charset="0"/>
              </a:rPr>
              <a:t>If you have concerns about your child’s progress, you should speak to your child’s class teacher initially. </a:t>
            </a:r>
          </a:p>
          <a:p>
            <a:r>
              <a:rPr lang="en-GB" sz="2400" dirty="0">
                <a:solidFill>
                  <a:schemeClr val="tx1"/>
                </a:solidFill>
                <a:latin typeface="SassoonPrimaryInfant" pitchFamily="2" charset="0"/>
              </a:rPr>
              <a:t>If you continue to be concerned that your child is not making progress, you may speak to a member of the SEN team in school.  </a:t>
            </a:r>
          </a:p>
          <a:p>
            <a:endParaRPr lang="en-GB" dirty="0"/>
          </a:p>
        </p:txBody>
      </p:sp>
      <p:pic>
        <p:nvPicPr>
          <p:cNvPr id="4" name="Picture 3"/>
          <p:cNvPicPr>
            <a:picLocks noChangeAspect="1"/>
          </p:cNvPicPr>
          <p:nvPr/>
        </p:nvPicPr>
        <p:blipFill>
          <a:blip r:embed="rId2"/>
          <a:stretch>
            <a:fillRect/>
          </a:stretch>
        </p:blipFill>
        <p:spPr>
          <a:xfrm>
            <a:off x="10887617" y="100631"/>
            <a:ext cx="1158340" cy="1359526"/>
          </a:xfrm>
          <a:prstGeom prst="rect">
            <a:avLst/>
          </a:prstGeom>
        </p:spPr>
      </p:pic>
    </p:spTree>
    <p:extLst>
      <p:ext uri="{BB962C8B-B14F-4D97-AF65-F5344CB8AC3E}">
        <p14:creationId xmlns:p14="http://schemas.microsoft.com/office/powerpoint/2010/main" val="22108248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chemeClr val="accent2">
                    <a:lumMod val="75000"/>
                  </a:schemeClr>
                </a:solidFill>
                <a:latin typeface="SassoonPrimaryInfant" pitchFamily="2" charset="0"/>
              </a:rPr>
              <a:t>Q: What provision is made for children with SEND? </a:t>
            </a:r>
            <a:r>
              <a:rPr lang="en-GB" sz="4000" dirty="0">
                <a:solidFill>
                  <a:schemeClr val="accent2">
                    <a:lumMod val="75000"/>
                  </a:schemeClr>
                </a:solidFill>
                <a:latin typeface="SassoonPrimaryInfant" pitchFamily="2" charset="0"/>
              </a:rPr>
              <a:t> </a:t>
            </a:r>
            <a:br>
              <a:rPr lang="en-GB" dirty="0"/>
            </a:br>
            <a:endParaRPr lang="en-GB" dirty="0"/>
          </a:p>
        </p:txBody>
      </p:sp>
      <p:sp>
        <p:nvSpPr>
          <p:cNvPr id="3" name="Content Placeholder 2"/>
          <p:cNvSpPr>
            <a:spLocks noGrp="1"/>
          </p:cNvSpPr>
          <p:nvPr>
            <p:ph idx="1"/>
          </p:nvPr>
        </p:nvSpPr>
        <p:spPr/>
        <p:txBody>
          <a:bodyPr/>
          <a:lstStyle/>
          <a:p>
            <a:r>
              <a:rPr lang="en-GB" sz="2400" dirty="0">
                <a:solidFill>
                  <a:schemeClr val="tx1"/>
                </a:solidFill>
                <a:latin typeface="SassoonPrimaryInfant" pitchFamily="2" charset="0"/>
              </a:rPr>
              <a:t>The school will adopt a graduated approach which is Assess, Plan, Do, Review.</a:t>
            </a:r>
          </a:p>
          <a:p>
            <a:r>
              <a:rPr lang="en-GB" sz="2400" dirty="0">
                <a:solidFill>
                  <a:schemeClr val="tx1"/>
                </a:solidFill>
                <a:latin typeface="SassoonPrimaryInfant" pitchFamily="2" charset="0"/>
              </a:rPr>
              <a:t> High quality teaching is our first step in responding to pupils who have SEN</a:t>
            </a:r>
          </a:p>
          <a:p>
            <a:r>
              <a:rPr lang="en-GB" sz="2400" dirty="0">
                <a:solidFill>
                  <a:schemeClr val="tx1"/>
                </a:solidFill>
                <a:latin typeface="SassoonPrimaryInfant" pitchFamily="2" charset="0"/>
              </a:rPr>
              <a:t>We ensure that all pupils are able to access a broad and balanced curriculum.</a:t>
            </a:r>
          </a:p>
          <a:p>
            <a:endParaRPr lang="en-GB" dirty="0"/>
          </a:p>
        </p:txBody>
      </p:sp>
      <p:sp>
        <p:nvSpPr>
          <p:cNvPr id="4" name="AutoShape 2" descr="Assess, Plan, Do, Review | Leicestershire County Council Professional  Services Port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2"/>
          <a:stretch>
            <a:fillRect/>
          </a:stretch>
        </p:blipFill>
        <p:spPr>
          <a:xfrm>
            <a:off x="9140223" y="1750053"/>
            <a:ext cx="2162175" cy="2114550"/>
          </a:xfrm>
          <a:prstGeom prst="rect">
            <a:avLst/>
          </a:prstGeom>
        </p:spPr>
      </p:pic>
      <p:pic>
        <p:nvPicPr>
          <p:cNvPr id="6" name="Picture 5"/>
          <p:cNvPicPr>
            <a:picLocks noChangeAspect="1"/>
          </p:cNvPicPr>
          <p:nvPr/>
        </p:nvPicPr>
        <p:blipFill>
          <a:blip r:embed="rId3"/>
          <a:stretch>
            <a:fillRect/>
          </a:stretch>
        </p:blipFill>
        <p:spPr>
          <a:xfrm>
            <a:off x="6348589" y="4305204"/>
            <a:ext cx="2003779" cy="2459184"/>
          </a:xfrm>
          <a:prstGeom prst="rect">
            <a:avLst/>
          </a:prstGeom>
        </p:spPr>
      </p:pic>
      <p:pic>
        <p:nvPicPr>
          <p:cNvPr id="8" name="Picture 7"/>
          <p:cNvPicPr>
            <a:picLocks noChangeAspect="1"/>
          </p:cNvPicPr>
          <p:nvPr/>
        </p:nvPicPr>
        <p:blipFill>
          <a:blip r:embed="rId4"/>
          <a:stretch>
            <a:fillRect/>
          </a:stretch>
        </p:blipFill>
        <p:spPr>
          <a:xfrm>
            <a:off x="3886237" y="4286154"/>
            <a:ext cx="1816765" cy="2274005"/>
          </a:xfrm>
          <a:prstGeom prst="rect">
            <a:avLst/>
          </a:prstGeom>
        </p:spPr>
      </p:pic>
      <p:pic>
        <p:nvPicPr>
          <p:cNvPr id="7" name="Picture 6"/>
          <p:cNvPicPr>
            <a:picLocks noChangeAspect="1"/>
          </p:cNvPicPr>
          <p:nvPr/>
        </p:nvPicPr>
        <p:blipFill>
          <a:blip r:embed="rId5"/>
          <a:stretch>
            <a:fillRect/>
          </a:stretch>
        </p:blipFill>
        <p:spPr>
          <a:xfrm>
            <a:off x="10877106" y="160338"/>
            <a:ext cx="1158340" cy="1359526"/>
          </a:xfrm>
          <a:prstGeom prst="rect">
            <a:avLst/>
          </a:prstGeom>
        </p:spPr>
      </p:pic>
    </p:spTree>
    <p:extLst>
      <p:ext uri="{BB962C8B-B14F-4D97-AF65-F5344CB8AC3E}">
        <p14:creationId xmlns:p14="http://schemas.microsoft.com/office/powerpoint/2010/main" val="2826996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677334" y="411249"/>
            <a:ext cx="4048298" cy="3038302"/>
          </a:xfrm>
          <a:prstGeom prst="rect">
            <a:avLst/>
          </a:prstGeom>
        </p:spPr>
      </p:pic>
      <p:pic>
        <p:nvPicPr>
          <p:cNvPr id="5" name="Content Placeholder 6"/>
          <p:cNvPicPr>
            <a:picLocks noChangeAspect="1"/>
          </p:cNvPicPr>
          <p:nvPr/>
        </p:nvPicPr>
        <p:blipFill rotWithShape="1">
          <a:blip r:embed="rId3" cstate="print">
            <a:extLst>
              <a:ext uri="{28A0092B-C50C-407E-A947-70E740481C1C}">
                <a14:useLocalDpi xmlns:a14="http://schemas.microsoft.com/office/drawing/2010/main" val="0"/>
              </a:ext>
            </a:extLst>
          </a:blip>
          <a:srcRect b="40627"/>
          <a:stretch/>
        </p:blipFill>
        <p:spPr>
          <a:xfrm>
            <a:off x="4975668" y="411249"/>
            <a:ext cx="3691689" cy="2922501"/>
          </a:xfrm>
          <a:prstGeom prst="rect">
            <a:avLst/>
          </a:prstGeom>
        </p:spPr>
      </p:pic>
      <p:pic>
        <p:nvPicPr>
          <p:cNvPr id="6" name="Picture 5"/>
          <p:cNvPicPr>
            <a:picLocks noChangeAspect="1"/>
          </p:cNvPicPr>
          <p:nvPr/>
        </p:nvPicPr>
        <p:blipFill rotWithShape="1">
          <a:blip r:embed="rId4"/>
          <a:srcRect l="9699" r="6386" b="17493"/>
          <a:stretch/>
        </p:blipFill>
        <p:spPr>
          <a:xfrm>
            <a:off x="677334" y="3647902"/>
            <a:ext cx="3790950" cy="2836949"/>
          </a:xfrm>
          <a:prstGeom prst="rect">
            <a:avLst/>
          </a:prstGeom>
        </p:spPr>
      </p:pic>
      <p:pic>
        <p:nvPicPr>
          <p:cNvPr id="7" name="Picture 6"/>
          <p:cNvPicPr>
            <a:picLocks noChangeAspect="1"/>
          </p:cNvPicPr>
          <p:nvPr/>
        </p:nvPicPr>
        <p:blipFill rotWithShape="1">
          <a:blip r:embed="rId5"/>
          <a:srcRect r="25293" b="16775"/>
          <a:stretch/>
        </p:blipFill>
        <p:spPr>
          <a:xfrm>
            <a:off x="9020726" y="1270000"/>
            <a:ext cx="2700841" cy="4008351"/>
          </a:xfrm>
          <a:prstGeom prst="rect">
            <a:avLst/>
          </a:prstGeom>
        </p:spPr>
      </p:pic>
      <p:pic>
        <p:nvPicPr>
          <p:cNvPr id="8" name="Picture 7"/>
          <p:cNvPicPr>
            <a:picLocks noChangeAspect="1"/>
          </p:cNvPicPr>
          <p:nvPr/>
        </p:nvPicPr>
        <p:blipFill rotWithShape="1">
          <a:blip r:embed="rId6"/>
          <a:srcRect l="3439" t="20180" r="-3439" b="43021"/>
          <a:stretch/>
        </p:blipFill>
        <p:spPr>
          <a:xfrm>
            <a:off x="4622297" y="3813001"/>
            <a:ext cx="4398429" cy="2506749"/>
          </a:xfrm>
          <a:prstGeom prst="rect">
            <a:avLst/>
          </a:prstGeom>
        </p:spPr>
      </p:pic>
      <p:pic>
        <p:nvPicPr>
          <p:cNvPr id="3" name="Picture 2"/>
          <p:cNvPicPr>
            <a:picLocks noChangeAspect="1"/>
          </p:cNvPicPr>
          <p:nvPr/>
        </p:nvPicPr>
        <p:blipFill>
          <a:blip r:embed="rId7"/>
          <a:stretch>
            <a:fillRect/>
          </a:stretch>
        </p:blipFill>
        <p:spPr>
          <a:xfrm>
            <a:off x="10916596" y="90119"/>
            <a:ext cx="1158340" cy="1359526"/>
          </a:xfrm>
          <a:prstGeom prst="rect">
            <a:avLst/>
          </a:prstGeom>
        </p:spPr>
      </p:pic>
    </p:spTree>
    <p:extLst>
      <p:ext uri="{BB962C8B-B14F-4D97-AF65-F5344CB8AC3E}">
        <p14:creationId xmlns:p14="http://schemas.microsoft.com/office/powerpoint/2010/main" val="1741689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75000"/>
                  </a:schemeClr>
                </a:solidFill>
                <a:latin typeface="SassoonPrimaryInfant" pitchFamily="2" charset="0"/>
              </a:rPr>
              <a:t>Q: What provision is made for children with SEND?</a:t>
            </a:r>
            <a:endParaRPr lang="en-GB" dirty="0"/>
          </a:p>
        </p:txBody>
      </p:sp>
      <p:sp>
        <p:nvSpPr>
          <p:cNvPr id="3" name="Content Placeholder 2"/>
          <p:cNvSpPr>
            <a:spLocks noGrp="1"/>
          </p:cNvSpPr>
          <p:nvPr>
            <p:ph idx="1"/>
          </p:nvPr>
        </p:nvSpPr>
        <p:spPr/>
        <p:txBody>
          <a:bodyPr/>
          <a:lstStyle/>
          <a:p>
            <a:r>
              <a:rPr lang="en-GB" sz="2400" dirty="0">
                <a:latin typeface="SassoonPrimaryInfant" pitchFamily="2" charset="0"/>
              </a:rPr>
              <a:t>We will also provide the following interventions within or outside the classroom: Pre-teach, Fine and Gross Motor Skills, Speech and Language, Lightning Squad reading, NESSY spelling and Touch Typing. </a:t>
            </a:r>
          </a:p>
          <a:p>
            <a:r>
              <a:rPr lang="en-GB" sz="2400" dirty="0">
                <a:latin typeface="SassoonPrimaryInfant" pitchFamily="2" charset="0"/>
              </a:rPr>
              <a:t>Specific, individualised targets are identified and outcomes are reviewed regularly by all staff involved and shared on the pupil’s IPM.  Interventions are specific and time-bound, and timetabled so that pupils receive a broad and balanced curriculum.</a:t>
            </a:r>
          </a:p>
          <a:p>
            <a:endParaRPr lang="en-GB" dirty="0"/>
          </a:p>
        </p:txBody>
      </p:sp>
      <p:pic>
        <p:nvPicPr>
          <p:cNvPr id="5" name="Picture 4"/>
          <p:cNvPicPr>
            <a:picLocks noChangeAspect="1"/>
          </p:cNvPicPr>
          <p:nvPr/>
        </p:nvPicPr>
        <p:blipFill>
          <a:blip r:embed="rId2"/>
          <a:stretch>
            <a:fillRect/>
          </a:stretch>
        </p:blipFill>
        <p:spPr>
          <a:xfrm>
            <a:off x="9413788" y="2528781"/>
            <a:ext cx="2447925" cy="1866900"/>
          </a:xfrm>
          <a:prstGeom prst="rect">
            <a:avLst/>
          </a:prstGeom>
        </p:spPr>
      </p:pic>
      <p:sp>
        <p:nvSpPr>
          <p:cNvPr id="6" name="AutoShape 2" descr="Dance Mat Typing - BBC Bitesiz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4" name="Picture 4" descr="Dance Mat Typing - BBC Bitesiz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86750" y="4994062"/>
            <a:ext cx="3714750" cy="18639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stretch>
            <a:fillRect/>
          </a:stretch>
        </p:blipFill>
        <p:spPr>
          <a:xfrm>
            <a:off x="10872787" y="27956"/>
            <a:ext cx="1158340" cy="1359526"/>
          </a:xfrm>
          <a:prstGeom prst="rect">
            <a:avLst/>
          </a:prstGeom>
        </p:spPr>
      </p:pic>
    </p:spTree>
    <p:extLst>
      <p:ext uri="{BB962C8B-B14F-4D97-AF65-F5344CB8AC3E}">
        <p14:creationId xmlns:p14="http://schemas.microsoft.com/office/powerpoint/2010/main" val="40121637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solidFill>
                  <a:schemeClr val="accent2">
                    <a:lumMod val="75000"/>
                  </a:schemeClr>
                </a:solidFill>
                <a:latin typeface="SassoonPrimaryInfant" pitchFamily="2" charset="0"/>
              </a:rPr>
              <a:t>Advice from specialist outside agencies: </a:t>
            </a:r>
            <a:r>
              <a:rPr lang="en-GB" dirty="0">
                <a:solidFill>
                  <a:schemeClr val="accent2">
                    <a:lumMod val="75000"/>
                  </a:schemeClr>
                </a:solidFill>
                <a:latin typeface="SassoonPrimaryInfant" pitchFamily="2" charset="0"/>
              </a:rPr>
              <a:t> </a:t>
            </a:r>
            <a:br>
              <a:rPr lang="en-GB" dirty="0">
                <a:solidFill>
                  <a:schemeClr val="accent2">
                    <a:lumMod val="75000"/>
                  </a:schemeClr>
                </a:solidFill>
                <a:latin typeface="SassoonPrimaryInfant" pitchFamily="2" charset="0"/>
              </a:rPr>
            </a:b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a:xfrm>
            <a:off x="677334" y="1504951"/>
            <a:ext cx="9914466" cy="4841212"/>
          </a:xfrm>
        </p:spPr>
        <p:txBody>
          <a:bodyPr>
            <a:normAutofit/>
          </a:bodyPr>
          <a:lstStyle/>
          <a:p>
            <a:pPr marL="0" indent="0">
              <a:buNone/>
            </a:pPr>
            <a:r>
              <a:rPr lang="en-GB" sz="2400" dirty="0">
                <a:solidFill>
                  <a:schemeClr val="tx1"/>
                </a:solidFill>
                <a:latin typeface="SassoonPrimaryInfant" pitchFamily="2" charset="0"/>
              </a:rPr>
              <a:t>We currently obtain advice from:  </a:t>
            </a:r>
          </a:p>
          <a:p>
            <a:pPr lvl="0" fontAlgn="base"/>
            <a:r>
              <a:rPr lang="en-GB" sz="2400" dirty="0">
                <a:solidFill>
                  <a:schemeClr val="tx1"/>
                </a:solidFill>
                <a:latin typeface="SassoonPrimaryInfant" pitchFamily="2" charset="0"/>
              </a:rPr>
              <a:t>Speech and language therapist  </a:t>
            </a:r>
          </a:p>
          <a:p>
            <a:pPr lvl="0" fontAlgn="base"/>
            <a:r>
              <a:rPr lang="en-GB" sz="2400" dirty="0">
                <a:solidFill>
                  <a:schemeClr val="tx1"/>
                </a:solidFill>
                <a:latin typeface="SassoonPrimaryInfant" pitchFamily="2" charset="0"/>
              </a:rPr>
              <a:t>Learning support team  </a:t>
            </a:r>
          </a:p>
          <a:p>
            <a:pPr lvl="0" fontAlgn="base"/>
            <a:r>
              <a:rPr lang="en-GB" sz="2400" dirty="0">
                <a:solidFill>
                  <a:schemeClr val="tx1"/>
                </a:solidFill>
                <a:latin typeface="SassoonPrimaryInfant" pitchFamily="2" charset="0"/>
              </a:rPr>
              <a:t>Behaviour support team  </a:t>
            </a:r>
          </a:p>
          <a:p>
            <a:pPr lvl="0" fontAlgn="base"/>
            <a:r>
              <a:rPr lang="en-GB" sz="2400" dirty="0">
                <a:solidFill>
                  <a:schemeClr val="tx1"/>
                </a:solidFill>
                <a:latin typeface="SassoonPrimaryInfant" pitchFamily="2" charset="0"/>
              </a:rPr>
              <a:t>Complex Communication/ Autism team  </a:t>
            </a:r>
          </a:p>
          <a:p>
            <a:pPr lvl="0" fontAlgn="base"/>
            <a:r>
              <a:rPr lang="en-GB" sz="2400" dirty="0">
                <a:solidFill>
                  <a:schemeClr val="tx1"/>
                </a:solidFill>
                <a:latin typeface="SassoonPrimaryInfant" pitchFamily="2" charset="0"/>
              </a:rPr>
              <a:t>Health- School nurse/community paediatrician  </a:t>
            </a:r>
          </a:p>
          <a:p>
            <a:pPr lvl="0" fontAlgn="base"/>
            <a:r>
              <a:rPr lang="en-GB" sz="2400" dirty="0">
                <a:solidFill>
                  <a:schemeClr val="tx1"/>
                </a:solidFill>
                <a:latin typeface="SassoonPrimaryInfant" pitchFamily="2" charset="0"/>
              </a:rPr>
              <a:t>Early intervention family support  </a:t>
            </a:r>
          </a:p>
          <a:p>
            <a:pPr lvl="0" fontAlgn="base"/>
            <a:r>
              <a:rPr lang="en-GB" sz="2400" dirty="0">
                <a:solidFill>
                  <a:schemeClr val="tx1"/>
                </a:solidFill>
                <a:latin typeface="SassoonPrimaryInfant" pitchFamily="2" charset="0"/>
              </a:rPr>
              <a:t>Educational psychologist  </a:t>
            </a:r>
          </a:p>
          <a:p>
            <a:pPr lvl="0" fontAlgn="base"/>
            <a:r>
              <a:rPr lang="en-GB" sz="2400" dirty="0">
                <a:solidFill>
                  <a:schemeClr val="tx1"/>
                </a:solidFill>
                <a:latin typeface="SassoonPrimaryInfant" pitchFamily="2" charset="0"/>
              </a:rPr>
              <a:t>Physical Disability outreach team</a:t>
            </a:r>
          </a:p>
          <a:p>
            <a:endParaRPr lang="en-GB" dirty="0"/>
          </a:p>
        </p:txBody>
      </p:sp>
      <p:pic>
        <p:nvPicPr>
          <p:cNvPr id="4" name="Picture 3"/>
          <p:cNvPicPr>
            <a:picLocks noChangeAspect="1"/>
          </p:cNvPicPr>
          <p:nvPr/>
        </p:nvPicPr>
        <p:blipFill>
          <a:blip r:embed="rId2"/>
          <a:stretch>
            <a:fillRect/>
          </a:stretch>
        </p:blipFill>
        <p:spPr>
          <a:xfrm>
            <a:off x="6391275" y="1387475"/>
            <a:ext cx="4200525" cy="1085850"/>
          </a:xfrm>
          <a:prstGeom prst="rect">
            <a:avLst/>
          </a:prstGeom>
        </p:spPr>
      </p:pic>
      <p:pic>
        <p:nvPicPr>
          <p:cNvPr id="6" name="Picture 5"/>
          <p:cNvPicPr>
            <a:picLocks noChangeAspect="1"/>
          </p:cNvPicPr>
          <p:nvPr/>
        </p:nvPicPr>
        <p:blipFill>
          <a:blip r:embed="rId3"/>
          <a:stretch>
            <a:fillRect/>
          </a:stretch>
        </p:blipFill>
        <p:spPr>
          <a:xfrm>
            <a:off x="5774788" y="4690070"/>
            <a:ext cx="6179794" cy="1538082"/>
          </a:xfrm>
          <a:prstGeom prst="rect">
            <a:avLst/>
          </a:prstGeom>
        </p:spPr>
      </p:pic>
      <p:pic>
        <p:nvPicPr>
          <p:cNvPr id="7" name="Picture 6"/>
          <p:cNvPicPr>
            <a:picLocks noChangeAspect="1"/>
          </p:cNvPicPr>
          <p:nvPr/>
        </p:nvPicPr>
        <p:blipFill>
          <a:blip r:embed="rId4"/>
          <a:stretch>
            <a:fillRect/>
          </a:stretch>
        </p:blipFill>
        <p:spPr>
          <a:xfrm>
            <a:off x="10950678" y="50034"/>
            <a:ext cx="1158340" cy="1359526"/>
          </a:xfrm>
          <a:prstGeom prst="rect">
            <a:avLst/>
          </a:prstGeom>
        </p:spPr>
      </p:pic>
    </p:spTree>
    <p:extLst>
      <p:ext uri="{BB962C8B-B14F-4D97-AF65-F5344CB8AC3E}">
        <p14:creationId xmlns:p14="http://schemas.microsoft.com/office/powerpoint/2010/main" val="2432983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10695516" cy="1320800"/>
          </a:xfrm>
        </p:spPr>
        <p:txBody>
          <a:bodyPr>
            <a:normAutofit fontScale="90000"/>
          </a:bodyPr>
          <a:lstStyle/>
          <a:p>
            <a:r>
              <a:rPr lang="en-GB" sz="4000" b="1" dirty="0">
                <a:solidFill>
                  <a:schemeClr val="accent2">
                    <a:lumMod val="75000"/>
                  </a:schemeClr>
                </a:solidFill>
                <a:latin typeface="SassoonPrimaryInfant" pitchFamily="2" charset="0"/>
              </a:rPr>
              <a:t>Q: What support is available for improving the social, emotional and mental health and development of pupils with SEN?</a:t>
            </a:r>
            <a:br>
              <a:rPr lang="en-GB" b="1" dirty="0"/>
            </a:br>
            <a:br>
              <a:rPr lang="en-GB" b="1" dirty="0"/>
            </a:br>
            <a:br>
              <a:rPr lang="en-GB" dirty="0"/>
            </a:br>
            <a:endParaRPr lang="en-GB" dirty="0"/>
          </a:p>
        </p:txBody>
      </p:sp>
      <p:sp>
        <p:nvSpPr>
          <p:cNvPr id="3" name="Content Placeholder 2"/>
          <p:cNvSpPr>
            <a:spLocks noGrp="1"/>
          </p:cNvSpPr>
          <p:nvPr>
            <p:ph idx="1"/>
          </p:nvPr>
        </p:nvSpPr>
        <p:spPr>
          <a:xfrm>
            <a:off x="304444" y="2460164"/>
            <a:ext cx="8596668" cy="3880773"/>
          </a:xfrm>
        </p:spPr>
        <p:txBody>
          <a:bodyPr>
            <a:normAutofit/>
          </a:bodyPr>
          <a:lstStyle/>
          <a:p>
            <a:r>
              <a:rPr lang="en-GB" sz="2400" dirty="0">
                <a:solidFill>
                  <a:schemeClr val="tx1"/>
                </a:solidFill>
                <a:latin typeface="SassoonPrimaryInfant" pitchFamily="2" charset="0"/>
              </a:rPr>
              <a:t>At </a:t>
            </a:r>
            <a:r>
              <a:rPr lang="en-GB" sz="2400" dirty="0" err="1">
                <a:solidFill>
                  <a:schemeClr val="tx1"/>
                </a:solidFill>
                <a:latin typeface="SassoonPrimaryInfant" pitchFamily="2" charset="0"/>
              </a:rPr>
              <a:t>Westacre</a:t>
            </a:r>
            <a:r>
              <a:rPr lang="en-GB" sz="2400" dirty="0">
                <a:solidFill>
                  <a:schemeClr val="tx1"/>
                </a:solidFill>
                <a:latin typeface="SassoonPrimaryInfant" pitchFamily="2" charset="0"/>
              </a:rPr>
              <a:t> Middle School we recognise that the social and mental well-being of our pupils is an essential part of a successful education and the preparation for later life. </a:t>
            </a:r>
          </a:p>
          <a:p>
            <a:r>
              <a:rPr lang="en-GB" sz="2400" dirty="0">
                <a:solidFill>
                  <a:schemeClr val="tx1"/>
                </a:solidFill>
                <a:latin typeface="SassoonPrimaryInfant" pitchFamily="2" charset="0"/>
              </a:rPr>
              <a:t>The Mental Health Lead, SENCO and pastoral team along with other members of staff are able to offer extra support to our pupils when needed. </a:t>
            </a:r>
          </a:p>
        </p:txBody>
      </p:sp>
      <p:pic>
        <p:nvPicPr>
          <p:cNvPr id="4" name="Picture 3"/>
          <p:cNvPicPr>
            <a:picLocks noChangeAspect="1"/>
          </p:cNvPicPr>
          <p:nvPr/>
        </p:nvPicPr>
        <p:blipFill>
          <a:blip r:embed="rId2"/>
          <a:stretch>
            <a:fillRect/>
          </a:stretch>
        </p:blipFill>
        <p:spPr>
          <a:xfrm>
            <a:off x="7529512" y="4588538"/>
            <a:ext cx="3381767" cy="2250412"/>
          </a:xfrm>
          <a:prstGeom prst="rect">
            <a:avLst/>
          </a:prstGeom>
        </p:spPr>
      </p:pic>
      <p:pic>
        <p:nvPicPr>
          <p:cNvPr id="5" name="Picture 4"/>
          <p:cNvPicPr>
            <a:picLocks noChangeAspect="1"/>
          </p:cNvPicPr>
          <p:nvPr/>
        </p:nvPicPr>
        <p:blipFill>
          <a:blip r:embed="rId3"/>
          <a:stretch>
            <a:fillRect/>
          </a:stretch>
        </p:blipFill>
        <p:spPr>
          <a:xfrm>
            <a:off x="10911279" y="79836"/>
            <a:ext cx="1158340" cy="1359526"/>
          </a:xfrm>
          <a:prstGeom prst="rect">
            <a:avLst/>
          </a:prstGeom>
        </p:spPr>
      </p:pic>
    </p:spTree>
    <p:extLst>
      <p:ext uri="{BB962C8B-B14F-4D97-AF65-F5344CB8AC3E}">
        <p14:creationId xmlns:p14="http://schemas.microsoft.com/office/powerpoint/2010/main" val="476419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chemeClr val="accent2">
                    <a:lumMod val="75000"/>
                  </a:schemeClr>
                </a:solidFill>
                <a:latin typeface="SassoonPrimaryInfant" pitchFamily="2" charset="0"/>
              </a:rPr>
              <a:t>Below are some examples of the support we offer:</a:t>
            </a:r>
            <a:br>
              <a:rPr lang="en-GB" dirty="0"/>
            </a:br>
            <a:endParaRPr lang="en-GB" dirty="0"/>
          </a:p>
        </p:txBody>
      </p:sp>
      <p:sp>
        <p:nvSpPr>
          <p:cNvPr id="3" name="Content Placeholder 2"/>
          <p:cNvSpPr>
            <a:spLocks noGrp="1"/>
          </p:cNvSpPr>
          <p:nvPr>
            <p:ph idx="1"/>
          </p:nvPr>
        </p:nvSpPr>
        <p:spPr>
          <a:xfrm>
            <a:off x="677334" y="2160589"/>
            <a:ext cx="10847916" cy="4849811"/>
          </a:xfrm>
        </p:spPr>
        <p:txBody>
          <a:bodyPr>
            <a:normAutofit fontScale="77500" lnSpcReduction="20000"/>
          </a:bodyPr>
          <a:lstStyle/>
          <a:p>
            <a:pPr lvl="0"/>
            <a:r>
              <a:rPr lang="en-US" sz="3400" dirty="0">
                <a:solidFill>
                  <a:schemeClr val="tx1"/>
                </a:solidFill>
                <a:latin typeface="SassoonPrimaryInfant" pitchFamily="2" charset="0"/>
              </a:rPr>
              <a:t>Small group and individual interventions that help pupils to improve their self-esteem, manage emotions and support social and friendship skills.</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Providing daily wellbeing sessions to promote mindfulness and positivity.</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Meet and greet some pupils who feel anxious about coming to school.</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Pastoral support in the mornings to help some students acquire that calm and focused attitude before lessons.</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Offer ‘Catch-ups’ to those pupils who benefit from the opportunity to talk about how they are feeling.</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Work alongside class teachers, parents/carers and outside agencies such as CAMHS and CAMHS WEST and our school counsellor to ensure pupils feel supported and safe.</a:t>
            </a:r>
            <a:endParaRPr lang="en-GB" sz="3400" dirty="0">
              <a:solidFill>
                <a:schemeClr val="tx1"/>
              </a:solidFill>
              <a:latin typeface="SassoonPrimaryInfant" pitchFamily="2" charset="0"/>
            </a:endParaRPr>
          </a:p>
          <a:p>
            <a:pPr lvl="0"/>
            <a:r>
              <a:rPr lang="en-US" sz="3400" dirty="0">
                <a:solidFill>
                  <a:schemeClr val="tx1"/>
                </a:solidFill>
                <a:latin typeface="SassoonPrimaryInfant" pitchFamily="2" charset="0"/>
              </a:rPr>
              <a:t>Break and lunch pastoral support.</a:t>
            </a:r>
            <a:endParaRPr lang="en-GB" sz="3400" dirty="0">
              <a:solidFill>
                <a:schemeClr val="tx1"/>
              </a:solidFill>
              <a:latin typeface="SassoonPrimaryInfant" pitchFamily="2" charset="0"/>
            </a:endParaRPr>
          </a:p>
          <a:p>
            <a:pPr marL="0" indent="0">
              <a:buNone/>
            </a:pPr>
            <a:endParaRPr lang="en-GB" sz="3400" dirty="0">
              <a:latin typeface="SassoonPrimaryInfant" pitchFamily="2" charset="0"/>
            </a:endParaRPr>
          </a:p>
          <a:p>
            <a:endParaRPr lang="en-GB" dirty="0"/>
          </a:p>
        </p:txBody>
      </p:sp>
      <p:pic>
        <p:nvPicPr>
          <p:cNvPr id="4" name="Picture 3"/>
          <p:cNvPicPr>
            <a:picLocks noChangeAspect="1"/>
          </p:cNvPicPr>
          <p:nvPr/>
        </p:nvPicPr>
        <p:blipFill>
          <a:blip r:embed="rId2"/>
          <a:stretch>
            <a:fillRect/>
          </a:stretch>
        </p:blipFill>
        <p:spPr>
          <a:xfrm>
            <a:off x="7859539" y="311150"/>
            <a:ext cx="2828925" cy="1619250"/>
          </a:xfrm>
          <a:prstGeom prst="rect">
            <a:avLst/>
          </a:prstGeom>
        </p:spPr>
      </p:pic>
      <p:pic>
        <p:nvPicPr>
          <p:cNvPr id="5" name="Picture 4"/>
          <p:cNvPicPr>
            <a:picLocks noChangeAspect="1"/>
          </p:cNvPicPr>
          <p:nvPr/>
        </p:nvPicPr>
        <p:blipFill>
          <a:blip r:embed="rId3"/>
          <a:stretch>
            <a:fillRect/>
          </a:stretch>
        </p:blipFill>
        <p:spPr>
          <a:xfrm>
            <a:off x="10946080" y="163692"/>
            <a:ext cx="1158340" cy="1359526"/>
          </a:xfrm>
          <a:prstGeom prst="rect">
            <a:avLst/>
          </a:prstGeom>
        </p:spPr>
      </p:pic>
    </p:spTree>
    <p:extLst>
      <p:ext uri="{BB962C8B-B14F-4D97-AF65-F5344CB8AC3E}">
        <p14:creationId xmlns:p14="http://schemas.microsoft.com/office/powerpoint/2010/main" val="467908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75000"/>
                  </a:schemeClr>
                </a:solidFill>
              </a:rPr>
              <a:t>Q: What training is provided for staff to support pupils? </a:t>
            </a:r>
            <a:endParaRPr lang="en-GB" dirty="0">
              <a:solidFill>
                <a:schemeClr val="accent2">
                  <a:lumMod val="75000"/>
                </a:schemeClr>
              </a:solidFill>
            </a:endParaRPr>
          </a:p>
        </p:txBody>
      </p:sp>
      <p:sp>
        <p:nvSpPr>
          <p:cNvPr id="3" name="Content Placeholder 2"/>
          <p:cNvSpPr>
            <a:spLocks noGrp="1"/>
          </p:cNvSpPr>
          <p:nvPr>
            <p:ph idx="1"/>
          </p:nvPr>
        </p:nvSpPr>
        <p:spPr>
          <a:xfrm>
            <a:off x="677334" y="2160589"/>
            <a:ext cx="9895416" cy="4316411"/>
          </a:xfrm>
        </p:spPr>
        <p:txBody>
          <a:bodyPr>
            <a:noAutofit/>
          </a:bodyPr>
          <a:lstStyle/>
          <a:p>
            <a:r>
              <a:rPr lang="en-GB" sz="2400" dirty="0">
                <a:solidFill>
                  <a:schemeClr val="tx1"/>
                </a:solidFill>
                <a:latin typeface="SassoonPrimaryInfant" pitchFamily="2" charset="0"/>
              </a:rPr>
              <a:t> Ongoing updates and new training takes place for all staff regularly. This includes Whole School SEND, Inclusive classrooms, Dyslexia, Autism, Anxiety and Attachment training.</a:t>
            </a:r>
          </a:p>
          <a:p>
            <a:r>
              <a:rPr lang="en-GB" sz="2400" dirty="0">
                <a:solidFill>
                  <a:schemeClr val="tx1"/>
                </a:solidFill>
                <a:latin typeface="SassoonPrimaryInfant" pitchFamily="2" charset="0"/>
              </a:rPr>
              <a:t> Our SENCO has completed the National Award in Special Educational Needs Co-ordination. </a:t>
            </a:r>
          </a:p>
          <a:p>
            <a:r>
              <a:rPr lang="en-GB" sz="2400" dirty="0">
                <a:solidFill>
                  <a:schemeClr val="tx1"/>
                </a:solidFill>
                <a:latin typeface="SassoonPrimaryInfant" pitchFamily="2" charset="0"/>
              </a:rPr>
              <a:t>Our dyslexia advocate teacher has completed additional training in supporting pupils with dyslexia.</a:t>
            </a:r>
          </a:p>
          <a:p>
            <a:r>
              <a:rPr lang="en-GB" sz="2400" dirty="0">
                <a:solidFill>
                  <a:schemeClr val="tx1"/>
                </a:solidFill>
                <a:latin typeface="SassoonPrimaryInfant" pitchFamily="2" charset="0"/>
              </a:rPr>
              <a:t> We also have Communication Trained Teaching Assistants who run interventions.</a:t>
            </a:r>
          </a:p>
        </p:txBody>
      </p:sp>
      <p:pic>
        <p:nvPicPr>
          <p:cNvPr id="4" name="Picture 3"/>
          <p:cNvPicPr>
            <a:picLocks noChangeAspect="1"/>
          </p:cNvPicPr>
          <p:nvPr/>
        </p:nvPicPr>
        <p:blipFill>
          <a:blip r:embed="rId2"/>
          <a:stretch>
            <a:fillRect/>
          </a:stretch>
        </p:blipFill>
        <p:spPr>
          <a:xfrm>
            <a:off x="10929658" y="100630"/>
            <a:ext cx="1158340" cy="1359526"/>
          </a:xfrm>
          <a:prstGeom prst="rect">
            <a:avLst/>
          </a:prstGeom>
        </p:spPr>
      </p:pic>
    </p:spTree>
    <p:extLst>
      <p:ext uri="{BB962C8B-B14F-4D97-AF65-F5344CB8AC3E}">
        <p14:creationId xmlns:p14="http://schemas.microsoft.com/office/powerpoint/2010/main" val="11328610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134" y="0"/>
            <a:ext cx="11076516" cy="1320800"/>
          </a:xfrm>
        </p:spPr>
        <p:txBody>
          <a:bodyPr>
            <a:noAutofit/>
          </a:bodyPr>
          <a:lstStyle/>
          <a:p>
            <a:r>
              <a:rPr lang="en-GB" sz="3200" b="1" dirty="0">
                <a:solidFill>
                  <a:schemeClr val="accent2">
                    <a:lumMod val="75000"/>
                  </a:schemeClr>
                </a:solidFill>
                <a:latin typeface="SassoonPrimaryInfant" pitchFamily="2" charset="0"/>
              </a:rPr>
              <a:t> </a:t>
            </a:r>
            <a:br>
              <a:rPr lang="en-GB" sz="3200" dirty="0">
                <a:solidFill>
                  <a:schemeClr val="accent2">
                    <a:lumMod val="75000"/>
                  </a:schemeClr>
                </a:solidFill>
                <a:latin typeface="SassoonPrimaryInfant" pitchFamily="2" charset="0"/>
              </a:rPr>
            </a:br>
            <a:r>
              <a:rPr lang="en-GB" sz="3200" b="1" dirty="0">
                <a:solidFill>
                  <a:schemeClr val="accent2">
                    <a:lumMod val="75000"/>
                  </a:schemeClr>
                </a:solidFill>
                <a:latin typeface="SassoonPrimaryInfant" pitchFamily="2" charset="0"/>
              </a:rPr>
              <a:t>Q: How does the school evaluate the effectiveness of provision for pupils and assess / review their progress? </a:t>
            </a:r>
            <a:r>
              <a:rPr lang="en-GB" sz="3200" dirty="0">
                <a:solidFill>
                  <a:schemeClr val="accent2">
                    <a:lumMod val="75000"/>
                  </a:schemeClr>
                </a:solidFill>
                <a:latin typeface="SassoonPrimaryInfant" pitchFamily="2" charset="0"/>
              </a:rPr>
              <a:t> </a:t>
            </a:r>
            <a:br>
              <a:rPr lang="en-GB" sz="3200" dirty="0">
                <a:solidFill>
                  <a:schemeClr val="accent2">
                    <a:lumMod val="75000"/>
                  </a:schemeClr>
                </a:solidFill>
                <a:latin typeface="SassoonPrimaryInfant" pitchFamily="2" charset="0"/>
              </a:rPr>
            </a:br>
            <a:endParaRPr lang="en-GB" sz="3200"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a:xfrm>
            <a:off x="791634" y="2367627"/>
            <a:ext cx="9876366" cy="4490373"/>
          </a:xfrm>
        </p:spPr>
        <p:txBody>
          <a:bodyPr/>
          <a:lstStyle/>
          <a:p>
            <a:pPr marL="0" indent="0">
              <a:buNone/>
            </a:pPr>
            <a:r>
              <a:rPr lang="en-GB" sz="2400" dirty="0">
                <a:solidFill>
                  <a:schemeClr val="tx1"/>
                </a:solidFill>
                <a:latin typeface="SassoonPrimaryInfant" pitchFamily="2" charset="0"/>
              </a:rPr>
              <a:t>We evaluate the effectiveness of provision for pupils with SEN by:</a:t>
            </a:r>
          </a:p>
          <a:p>
            <a:pPr marL="0" indent="0">
              <a:buNone/>
            </a:pP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Reviewing pupils’ individual progress towards their IPM targets each term</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Reviewing the impact of interventions </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Using pupil voice questionnaires</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Monitoring by the SENCO </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Holding annual reviews for pupils with EHC plans </a:t>
            </a:r>
            <a:endParaRPr lang="en-GB" sz="2400" dirty="0">
              <a:solidFill>
                <a:schemeClr val="tx1"/>
              </a:solidFill>
              <a:latin typeface="SassoonPrimaryInfant" pitchFamily="2" charset="0"/>
            </a:endParaRPr>
          </a:p>
          <a:p>
            <a:pPr lvl="0"/>
            <a:r>
              <a:rPr lang="en-US" sz="2400" dirty="0">
                <a:solidFill>
                  <a:schemeClr val="tx1"/>
                </a:solidFill>
                <a:latin typeface="SassoonPrimaryInfant" pitchFamily="2" charset="0"/>
              </a:rPr>
              <a:t>Learning walks</a:t>
            </a:r>
            <a:endParaRPr lang="en-GB" sz="2400" dirty="0">
              <a:solidFill>
                <a:schemeClr val="tx1"/>
              </a:solidFill>
              <a:latin typeface="SassoonPrimaryInfant" pitchFamily="2" charset="0"/>
            </a:endParaRPr>
          </a:p>
          <a:p>
            <a:endParaRPr lang="en-GB" dirty="0"/>
          </a:p>
        </p:txBody>
      </p:sp>
      <p:pic>
        <p:nvPicPr>
          <p:cNvPr id="4" name="Picture 3"/>
          <p:cNvPicPr>
            <a:picLocks noChangeAspect="1"/>
          </p:cNvPicPr>
          <p:nvPr/>
        </p:nvPicPr>
        <p:blipFill>
          <a:blip r:embed="rId2"/>
          <a:stretch>
            <a:fillRect/>
          </a:stretch>
        </p:blipFill>
        <p:spPr>
          <a:xfrm>
            <a:off x="10940168" y="100630"/>
            <a:ext cx="1158340" cy="1359526"/>
          </a:xfrm>
          <a:prstGeom prst="rect">
            <a:avLst/>
          </a:prstGeom>
        </p:spPr>
      </p:pic>
    </p:spTree>
    <p:extLst>
      <p:ext uri="{BB962C8B-B14F-4D97-AF65-F5344CB8AC3E}">
        <p14:creationId xmlns:p14="http://schemas.microsoft.com/office/powerpoint/2010/main" val="14503052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4000" b="1" dirty="0">
                <a:solidFill>
                  <a:schemeClr val="accent2">
                    <a:lumMod val="75000"/>
                  </a:schemeClr>
                </a:solidFill>
                <a:latin typeface="SassoonPrimaryInfant" pitchFamily="2" charset="0"/>
              </a:rPr>
              <a:t>Q: How accessible is </a:t>
            </a:r>
            <a:r>
              <a:rPr lang="en-GB" sz="4000" b="1" dirty="0" err="1">
                <a:solidFill>
                  <a:schemeClr val="accent2">
                    <a:lumMod val="75000"/>
                  </a:schemeClr>
                </a:solidFill>
                <a:latin typeface="SassoonPrimaryInfant" pitchFamily="2" charset="0"/>
              </a:rPr>
              <a:t>Westacre</a:t>
            </a:r>
            <a:r>
              <a:rPr lang="en-GB" sz="4000" b="1" dirty="0">
                <a:solidFill>
                  <a:schemeClr val="accent2">
                    <a:lumMod val="75000"/>
                  </a:schemeClr>
                </a:solidFill>
                <a:latin typeface="SassoonPrimaryInfant" pitchFamily="2" charset="0"/>
              </a:rPr>
              <a:t> Middle School for children with SEND? </a:t>
            </a:r>
            <a:r>
              <a:rPr lang="en-GB" sz="4000" dirty="0">
                <a:solidFill>
                  <a:schemeClr val="accent2">
                    <a:lumMod val="75000"/>
                  </a:schemeClr>
                </a:solidFill>
                <a:latin typeface="SassoonPrimaryInfant" pitchFamily="2" charset="0"/>
              </a:rPr>
              <a:t> </a:t>
            </a:r>
            <a:br>
              <a:rPr lang="en-GB" dirty="0"/>
            </a:br>
            <a:endParaRPr lang="en-GB" dirty="0"/>
          </a:p>
        </p:txBody>
      </p:sp>
      <p:sp>
        <p:nvSpPr>
          <p:cNvPr id="3" name="Content Placeholder 2"/>
          <p:cNvSpPr>
            <a:spLocks noGrp="1"/>
          </p:cNvSpPr>
          <p:nvPr>
            <p:ph idx="1"/>
          </p:nvPr>
        </p:nvSpPr>
        <p:spPr/>
        <p:txBody>
          <a:bodyPr/>
          <a:lstStyle/>
          <a:p>
            <a:r>
              <a:rPr lang="en-GB" sz="2400" dirty="0">
                <a:solidFill>
                  <a:schemeClr val="tx1"/>
                </a:solidFill>
                <a:latin typeface="SassoonPrimaryInfant" pitchFamily="2" charset="0"/>
              </a:rPr>
              <a:t>The school is on a split-level therefore the needs of individual pupils are considered when placing children in specific classrooms. There is a bathroom management area. We ensure where ever possible that equipment used is accessible to all children regardless of their needs.  </a:t>
            </a:r>
          </a:p>
          <a:p>
            <a:endParaRPr lang="en-GB" dirty="0"/>
          </a:p>
        </p:txBody>
      </p:sp>
      <p:pic>
        <p:nvPicPr>
          <p:cNvPr id="4" name="Picture 3"/>
          <p:cNvPicPr>
            <a:picLocks noChangeAspect="1"/>
          </p:cNvPicPr>
          <p:nvPr/>
        </p:nvPicPr>
        <p:blipFill>
          <a:blip r:embed="rId2"/>
          <a:stretch>
            <a:fillRect/>
          </a:stretch>
        </p:blipFill>
        <p:spPr>
          <a:xfrm>
            <a:off x="6129337" y="4262437"/>
            <a:ext cx="2143125" cy="2143125"/>
          </a:xfrm>
          <a:prstGeom prst="rect">
            <a:avLst/>
          </a:prstGeom>
        </p:spPr>
      </p:pic>
      <p:pic>
        <p:nvPicPr>
          <p:cNvPr id="5" name="Picture 4"/>
          <p:cNvPicPr>
            <a:picLocks noChangeAspect="1"/>
          </p:cNvPicPr>
          <p:nvPr/>
        </p:nvPicPr>
        <p:blipFill>
          <a:blip r:embed="rId3"/>
          <a:stretch>
            <a:fillRect/>
          </a:stretch>
        </p:blipFill>
        <p:spPr>
          <a:xfrm>
            <a:off x="10929658" y="90120"/>
            <a:ext cx="1158340" cy="1359526"/>
          </a:xfrm>
          <a:prstGeom prst="rect">
            <a:avLst/>
          </a:prstGeom>
        </p:spPr>
      </p:pic>
    </p:spTree>
    <p:extLst>
      <p:ext uri="{BB962C8B-B14F-4D97-AF65-F5344CB8AC3E}">
        <p14:creationId xmlns:p14="http://schemas.microsoft.com/office/powerpoint/2010/main" val="452889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solidFill>
                  <a:schemeClr val="accent2">
                    <a:lumMod val="75000"/>
                  </a:schemeClr>
                </a:solidFill>
                <a:latin typeface="SassoonPrimaryInfant" pitchFamily="2" charset="0"/>
              </a:rPr>
              <a:t>Q: How do we enable pupils with SEN to engage in activities with other pupils who do not have SEN?</a:t>
            </a:r>
            <a:br>
              <a:rPr lang="en-GB" dirty="0">
                <a:solidFill>
                  <a:schemeClr val="accent2">
                    <a:lumMod val="75000"/>
                  </a:schemeClr>
                </a:solidFill>
                <a:latin typeface="SassoonPrimaryInfant" pitchFamily="2" charset="0"/>
              </a:rPr>
            </a:b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a:xfrm>
            <a:off x="924984" y="3170239"/>
            <a:ext cx="8596668" cy="3880773"/>
          </a:xfrm>
        </p:spPr>
        <p:txBody>
          <a:bodyPr/>
          <a:lstStyle/>
          <a:p>
            <a:r>
              <a:rPr lang="en-GB" sz="2400" dirty="0">
                <a:solidFill>
                  <a:schemeClr val="tx1"/>
                </a:solidFill>
                <a:latin typeface="SassoonPrimaryInfant" pitchFamily="2" charset="0"/>
              </a:rPr>
              <a:t> All of our extra-curricular activities and school visits are available to all our pupils, including our before-and after-school clubs. </a:t>
            </a:r>
          </a:p>
          <a:p>
            <a:r>
              <a:rPr lang="en-GB" sz="2400" dirty="0">
                <a:solidFill>
                  <a:schemeClr val="tx1"/>
                </a:solidFill>
                <a:latin typeface="SassoonPrimaryInfant" pitchFamily="2" charset="0"/>
              </a:rPr>
              <a:t>We work with parents and pupils to listen to their views, feelings and wishes to ensure pupils with SEN engage fully in the life of the school and in any wider community activity. </a:t>
            </a:r>
          </a:p>
          <a:p>
            <a:endParaRPr lang="en-GB" dirty="0"/>
          </a:p>
        </p:txBody>
      </p:sp>
      <p:pic>
        <p:nvPicPr>
          <p:cNvPr id="4" name="Picture 3"/>
          <p:cNvPicPr>
            <a:picLocks noChangeAspect="1"/>
          </p:cNvPicPr>
          <p:nvPr/>
        </p:nvPicPr>
        <p:blipFill>
          <a:blip r:embed="rId2"/>
          <a:stretch>
            <a:fillRect/>
          </a:stretch>
        </p:blipFill>
        <p:spPr>
          <a:xfrm>
            <a:off x="9521652" y="2117753"/>
            <a:ext cx="2390775" cy="1914525"/>
          </a:xfrm>
          <a:prstGeom prst="rect">
            <a:avLst/>
          </a:prstGeom>
        </p:spPr>
      </p:pic>
      <p:pic>
        <p:nvPicPr>
          <p:cNvPr id="5" name="Picture 4"/>
          <p:cNvPicPr>
            <a:picLocks noChangeAspect="1"/>
          </p:cNvPicPr>
          <p:nvPr/>
        </p:nvPicPr>
        <p:blipFill>
          <a:blip r:embed="rId3"/>
          <a:stretch>
            <a:fillRect/>
          </a:stretch>
        </p:blipFill>
        <p:spPr>
          <a:xfrm>
            <a:off x="10866596" y="90120"/>
            <a:ext cx="1158340" cy="1359526"/>
          </a:xfrm>
          <a:prstGeom prst="rect">
            <a:avLst/>
          </a:prstGeom>
        </p:spPr>
      </p:pic>
    </p:spTree>
    <p:extLst>
      <p:ext uri="{BB962C8B-B14F-4D97-AF65-F5344CB8AC3E}">
        <p14:creationId xmlns:p14="http://schemas.microsoft.com/office/powerpoint/2010/main" val="684891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75000"/>
                  </a:schemeClr>
                </a:solidFill>
                <a:latin typeface="SassoonPrimaryInfant" pitchFamily="2" charset="0"/>
              </a:rPr>
              <a:t>Q: How are children prepared for transition to other schools? </a:t>
            </a: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p:txBody>
          <a:bodyPr/>
          <a:lstStyle/>
          <a:p>
            <a:r>
              <a:rPr lang="en-GB" sz="2400" dirty="0">
                <a:solidFill>
                  <a:schemeClr val="tx1"/>
                </a:solidFill>
                <a:latin typeface="SassoonPrimaryInfant" pitchFamily="2" charset="0"/>
              </a:rPr>
              <a:t>We recognize that transitions can be difficult for a child with SEN, and we take steps to ensure that any transition is as smooth as possible.  </a:t>
            </a:r>
            <a:endParaRPr lang="en-GB" dirty="0"/>
          </a:p>
          <a:p>
            <a:endParaRPr lang="en-GB" dirty="0"/>
          </a:p>
        </p:txBody>
      </p:sp>
      <p:sp>
        <p:nvSpPr>
          <p:cNvPr id="4" name="AutoShape 2" descr="3 Ways Social-Emotional Learning Supports Students' Transition to New  Schools | Committee for Childre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0" name="Picture 4" descr="3 Ways Social-Emotional Learning Supports Students' Transition to New  Schools | Committee for Childr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8009" y="3920637"/>
            <a:ext cx="5035993" cy="263602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10803534" y="160338"/>
            <a:ext cx="1158340" cy="1359526"/>
          </a:xfrm>
          <a:prstGeom prst="rect">
            <a:avLst/>
          </a:prstGeom>
        </p:spPr>
      </p:pic>
    </p:spTree>
    <p:extLst>
      <p:ext uri="{BB962C8B-B14F-4D97-AF65-F5344CB8AC3E}">
        <p14:creationId xmlns:p14="http://schemas.microsoft.com/office/powerpoint/2010/main" val="15176401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75000"/>
                  </a:schemeClr>
                </a:solidFill>
                <a:latin typeface="SassoonPrimaryInfant" pitchFamily="2" charset="0"/>
              </a:rPr>
              <a:t>If your child is joining us in Year 5: </a:t>
            </a:r>
            <a:r>
              <a:rPr lang="en-GB" dirty="0">
                <a:solidFill>
                  <a:schemeClr val="accent2">
                    <a:lumMod val="75000"/>
                  </a:schemeClr>
                </a:solidFill>
                <a:latin typeface="SassoonPrimaryInfant" pitchFamily="2" charset="0"/>
              </a:rPr>
              <a:t> </a:t>
            </a:r>
            <a:br>
              <a:rPr lang="en-GB" dirty="0">
                <a:solidFill>
                  <a:schemeClr val="accent2">
                    <a:lumMod val="75000"/>
                  </a:schemeClr>
                </a:solidFill>
                <a:latin typeface="SassoonPrimaryInfant" pitchFamily="2" charset="0"/>
              </a:rPr>
            </a:b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p:txBody>
          <a:bodyPr/>
          <a:lstStyle/>
          <a:p>
            <a:r>
              <a:rPr lang="en-GB" sz="2400" dirty="0">
                <a:solidFill>
                  <a:schemeClr val="tx1"/>
                </a:solidFill>
                <a:latin typeface="SassoonPrimaryInfant" pitchFamily="2" charset="0"/>
              </a:rPr>
              <a:t>The Year 5 Leader, </a:t>
            </a:r>
            <a:r>
              <a:rPr lang="en-GB" sz="2400" dirty="0" err="1">
                <a:solidFill>
                  <a:schemeClr val="tx1"/>
                </a:solidFill>
                <a:latin typeface="SassoonPrimaryInfant" pitchFamily="2" charset="0"/>
              </a:rPr>
              <a:t>SENCo</a:t>
            </a:r>
            <a:r>
              <a:rPr lang="en-GB" sz="2400" dirty="0">
                <a:solidFill>
                  <a:schemeClr val="tx1"/>
                </a:solidFill>
                <a:latin typeface="SassoonPrimaryInfant" pitchFamily="2" charset="0"/>
              </a:rPr>
              <a:t> and Pastoral Lead visit First Schools in the Summer term prior to entry. Meetings are held between First school and </a:t>
            </a:r>
            <a:r>
              <a:rPr lang="en-GB" sz="2400" dirty="0" err="1">
                <a:solidFill>
                  <a:schemeClr val="tx1"/>
                </a:solidFill>
                <a:latin typeface="SassoonPrimaryInfant" pitchFamily="2" charset="0"/>
              </a:rPr>
              <a:t>Westacre</a:t>
            </a:r>
            <a:r>
              <a:rPr lang="en-GB" sz="2400" dirty="0">
                <a:solidFill>
                  <a:schemeClr val="tx1"/>
                </a:solidFill>
                <a:latin typeface="SassoonPrimaryInfant" pitchFamily="2" charset="0"/>
              </a:rPr>
              <a:t> Middle School staff to transfer all relevant information. Every child will attend a transition day at </a:t>
            </a:r>
            <a:r>
              <a:rPr lang="en-GB" sz="2400" dirty="0" err="1">
                <a:solidFill>
                  <a:schemeClr val="tx1"/>
                </a:solidFill>
                <a:latin typeface="SassoonPrimaryInfant" pitchFamily="2" charset="0"/>
              </a:rPr>
              <a:t>Westacre</a:t>
            </a:r>
            <a:r>
              <a:rPr lang="en-GB" sz="2400" dirty="0">
                <a:solidFill>
                  <a:schemeClr val="tx1"/>
                </a:solidFill>
                <a:latin typeface="SassoonPrimaryInfant" pitchFamily="2" charset="0"/>
              </a:rPr>
              <a:t> Middle School in July. Additional visits will be arranged as necessary in order to cater for specific individual needs.   </a:t>
            </a:r>
          </a:p>
          <a:p>
            <a:endParaRPr lang="en-GB" dirty="0"/>
          </a:p>
        </p:txBody>
      </p:sp>
      <p:pic>
        <p:nvPicPr>
          <p:cNvPr id="4" name="Picture 3"/>
          <p:cNvPicPr>
            <a:picLocks noChangeAspect="1"/>
          </p:cNvPicPr>
          <p:nvPr/>
        </p:nvPicPr>
        <p:blipFill>
          <a:blip r:embed="rId2"/>
          <a:stretch>
            <a:fillRect/>
          </a:stretch>
        </p:blipFill>
        <p:spPr>
          <a:xfrm>
            <a:off x="10898126" y="132162"/>
            <a:ext cx="1158340" cy="1359526"/>
          </a:xfrm>
          <a:prstGeom prst="rect">
            <a:avLst/>
          </a:prstGeom>
        </p:spPr>
      </p:pic>
    </p:spTree>
    <p:extLst>
      <p:ext uri="{BB962C8B-B14F-4D97-AF65-F5344CB8AC3E}">
        <p14:creationId xmlns:p14="http://schemas.microsoft.com/office/powerpoint/2010/main" val="37777215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chemeClr val="accent2">
                    <a:lumMod val="75000"/>
                  </a:schemeClr>
                </a:solidFill>
                <a:latin typeface="SassoonPrimaryInfant" pitchFamily="2" charset="0"/>
              </a:rPr>
              <a:t>Transfer to High School:  </a:t>
            </a:r>
            <a:br>
              <a:rPr lang="en-GB" dirty="0">
                <a:solidFill>
                  <a:schemeClr val="accent2">
                    <a:lumMod val="75000"/>
                  </a:schemeClr>
                </a:solidFill>
                <a:latin typeface="SassoonPrimaryInfant" pitchFamily="2" charset="0"/>
              </a:rPr>
            </a:b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p:txBody>
          <a:bodyPr/>
          <a:lstStyle/>
          <a:p>
            <a:r>
              <a:rPr lang="en-GB" sz="2400" dirty="0">
                <a:solidFill>
                  <a:schemeClr val="tx1"/>
                </a:solidFill>
                <a:latin typeface="SassoonPrimaryInfant" pitchFamily="2" charset="0"/>
              </a:rPr>
              <a:t>Children leaving </a:t>
            </a:r>
            <a:r>
              <a:rPr lang="en-GB" sz="2400" dirty="0" err="1">
                <a:solidFill>
                  <a:schemeClr val="tx1"/>
                </a:solidFill>
                <a:latin typeface="SassoonPrimaryInfant" pitchFamily="2" charset="0"/>
              </a:rPr>
              <a:t>Westacre</a:t>
            </a:r>
            <a:r>
              <a:rPr lang="en-GB" sz="2400" dirty="0">
                <a:solidFill>
                  <a:schemeClr val="tx1"/>
                </a:solidFill>
                <a:latin typeface="SassoonPrimaryInfant" pitchFamily="2" charset="0"/>
              </a:rPr>
              <a:t> Middle School at the end of Year 7 to attend Droitwich Spa High School will be part of the Droitwich Pyramid School’s transition programme. If a child transfers to a school outside of the pyramid, all information will also be passed on. Additional visits will be arranged as necessary in order to cater for specific individual needs. </a:t>
            </a:r>
          </a:p>
          <a:p>
            <a:endParaRPr lang="en-GB" dirty="0"/>
          </a:p>
        </p:txBody>
      </p:sp>
      <p:pic>
        <p:nvPicPr>
          <p:cNvPr id="4" name="Picture 3"/>
          <p:cNvPicPr>
            <a:picLocks noChangeAspect="1"/>
          </p:cNvPicPr>
          <p:nvPr/>
        </p:nvPicPr>
        <p:blipFill>
          <a:blip r:embed="rId2"/>
          <a:stretch>
            <a:fillRect/>
          </a:stretch>
        </p:blipFill>
        <p:spPr>
          <a:xfrm>
            <a:off x="10856085" y="153181"/>
            <a:ext cx="1158340" cy="1359526"/>
          </a:xfrm>
          <a:prstGeom prst="rect">
            <a:avLst/>
          </a:prstGeom>
        </p:spPr>
      </p:pic>
    </p:spTree>
    <p:extLst>
      <p:ext uri="{BB962C8B-B14F-4D97-AF65-F5344CB8AC3E}">
        <p14:creationId xmlns:p14="http://schemas.microsoft.com/office/powerpoint/2010/main" val="40568977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90500"/>
            <a:ext cx="8596668" cy="1320800"/>
          </a:xfrm>
        </p:spPr>
        <p:txBody>
          <a:bodyPr>
            <a:normAutofit fontScale="90000"/>
          </a:bodyPr>
          <a:lstStyle/>
          <a:p>
            <a:r>
              <a:rPr lang="en-GB" dirty="0"/>
              <a:t> </a:t>
            </a:r>
            <a:br>
              <a:rPr lang="en-GB" dirty="0"/>
            </a:br>
            <a:r>
              <a:rPr lang="en-GB" sz="4000" b="1" dirty="0">
                <a:solidFill>
                  <a:schemeClr val="accent2">
                    <a:lumMod val="75000"/>
                  </a:schemeClr>
                </a:solidFill>
                <a:latin typeface="SassoonPrimaryInfant" pitchFamily="2" charset="0"/>
              </a:rPr>
              <a:t>Q: What can be done if parents are concerned about the school’s provision for pupils with SEND? </a:t>
            </a:r>
            <a:r>
              <a:rPr lang="en-GB" sz="4000" dirty="0">
                <a:solidFill>
                  <a:schemeClr val="accent2">
                    <a:lumMod val="75000"/>
                  </a:schemeClr>
                </a:solidFill>
                <a:latin typeface="SassoonPrimaryInfant" pitchFamily="2" charset="0"/>
              </a:rPr>
              <a:t> </a:t>
            </a:r>
            <a:br>
              <a:rPr lang="en-GB" dirty="0"/>
            </a:br>
            <a:endParaRPr lang="en-GB" dirty="0"/>
          </a:p>
        </p:txBody>
      </p:sp>
      <p:sp>
        <p:nvSpPr>
          <p:cNvPr id="3" name="Content Placeholder 2"/>
          <p:cNvSpPr>
            <a:spLocks noGrp="1"/>
          </p:cNvSpPr>
          <p:nvPr>
            <p:ph idx="1"/>
          </p:nvPr>
        </p:nvSpPr>
        <p:spPr>
          <a:xfrm>
            <a:off x="677334" y="3284539"/>
            <a:ext cx="8596668" cy="3880773"/>
          </a:xfrm>
        </p:spPr>
        <p:txBody>
          <a:bodyPr/>
          <a:lstStyle/>
          <a:p>
            <a:r>
              <a:rPr lang="en-GB" sz="2400" dirty="0">
                <a:latin typeface="SassoonPrimaryInfant" pitchFamily="2" charset="0"/>
              </a:rPr>
              <a:t>In the first instance we encourage you to contact your child’s class teacher. If you still have concerns then please contact the </a:t>
            </a:r>
            <a:r>
              <a:rPr lang="en-GB" sz="2400" dirty="0" err="1">
                <a:latin typeface="SassoonPrimaryInfant" pitchFamily="2" charset="0"/>
              </a:rPr>
              <a:t>SENCo</a:t>
            </a:r>
            <a:r>
              <a:rPr lang="en-GB" sz="2400" dirty="0">
                <a:latin typeface="SassoonPrimaryInfant" pitchFamily="2" charset="0"/>
              </a:rPr>
              <a:t>, then the </a:t>
            </a:r>
            <a:r>
              <a:rPr lang="en-GB" sz="2400" dirty="0" err="1">
                <a:latin typeface="SassoonPrimaryInfant" pitchFamily="2" charset="0"/>
              </a:rPr>
              <a:t>Headteacher</a:t>
            </a:r>
            <a:r>
              <a:rPr lang="en-GB" sz="2400" dirty="0">
                <a:latin typeface="SassoonPrimaryInfant" pitchFamily="2" charset="0"/>
              </a:rPr>
              <a:t>. In the unlikely event that your concern is not resolved then please contact our Chair of Governors.  </a:t>
            </a:r>
          </a:p>
          <a:p>
            <a:endParaRPr lang="en-GB" dirty="0"/>
          </a:p>
        </p:txBody>
      </p:sp>
      <p:pic>
        <p:nvPicPr>
          <p:cNvPr id="4" name="Picture 3"/>
          <p:cNvPicPr>
            <a:picLocks noChangeAspect="1"/>
          </p:cNvPicPr>
          <p:nvPr/>
        </p:nvPicPr>
        <p:blipFill>
          <a:blip r:embed="rId2"/>
          <a:stretch>
            <a:fillRect/>
          </a:stretch>
        </p:blipFill>
        <p:spPr>
          <a:xfrm>
            <a:off x="10845575" y="151774"/>
            <a:ext cx="1158340" cy="1359526"/>
          </a:xfrm>
          <a:prstGeom prst="rect">
            <a:avLst/>
          </a:prstGeom>
        </p:spPr>
      </p:pic>
    </p:spTree>
    <p:extLst>
      <p:ext uri="{BB962C8B-B14F-4D97-AF65-F5344CB8AC3E}">
        <p14:creationId xmlns:p14="http://schemas.microsoft.com/office/powerpoint/2010/main" val="2840618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dirty="0">
                <a:solidFill>
                  <a:schemeClr val="accent2">
                    <a:lumMod val="75000"/>
                  </a:schemeClr>
                </a:solidFill>
                <a:latin typeface="SassoonPrimaryInfant" pitchFamily="2" charset="0"/>
              </a:rPr>
              <a:t>Q: Where can parents find further information about services to support them or their child? </a:t>
            </a:r>
            <a:endParaRPr lang="en-GB" dirty="0">
              <a:solidFill>
                <a:schemeClr val="accent2">
                  <a:lumMod val="75000"/>
                </a:schemeClr>
              </a:solidFill>
              <a:latin typeface="SassoonPrimaryInfant" pitchFamily="2" charset="0"/>
            </a:endParaRPr>
          </a:p>
        </p:txBody>
      </p:sp>
      <p:sp>
        <p:nvSpPr>
          <p:cNvPr id="3" name="Content Placeholder 2"/>
          <p:cNvSpPr>
            <a:spLocks noGrp="1"/>
          </p:cNvSpPr>
          <p:nvPr>
            <p:ph idx="1"/>
          </p:nvPr>
        </p:nvSpPr>
        <p:spPr>
          <a:xfrm>
            <a:off x="677334" y="3132139"/>
            <a:ext cx="8596668" cy="3880773"/>
          </a:xfrm>
        </p:spPr>
        <p:txBody>
          <a:bodyPr/>
          <a:lstStyle/>
          <a:p>
            <a:r>
              <a:rPr lang="en-GB" sz="2400" dirty="0">
                <a:solidFill>
                  <a:schemeClr val="tx1"/>
                </a:solidFill>
                <a:latin typeface="SassoonPrimaryInfant" pitchFamily="2" charset="0"/>
              </a:rPr>
              <a:t>SENDIASS Worcestershire is available to support parents of SEN pupils. </a:t>
            </a:r>
          </a:p>
          <a:p>
            <a:r>
              <a:rPr lang="en-GB" sz="2400" dirty="0">
                <a:hlinkClick r:id="rId2"/>
              </a:rPr>
              <a:t>Welcome to SENDIASS Herefordshire and Worcestershire | Worcestershire County Council</a:t>
            </a:r>
            <a:endParaRPr lang="en-GB" sz="2400" dirty="0"/>
          </a:p>
          <a:p>
            <a:r>
              <a:rPr lang="en-GB" sz="2400" dirty="0">
                <a:solidFill>
                  <a:schemeClr val="tx1"/>
                </a:solidFill>
                <a:latin typeface="SassoonPrimaryInfant" pitchFamily="2" charset="0"/>
              </a:rPr>
              <a:t>Parents are also able to contact the Early Intervention Family Support Service through a referral system. </a:t>
            </a:r>
          </a:p>
          <a:p>
            <a:endParaRPr lang="en-GB" dirty="0"/>
          </a:p>
        </p:txBody>
      </p:sp>
      <p:pic>
        <p:nvPicPr>
          <p:cNvPr id="4" name="Picture 3"/>
          <p:cNvPicPr>
            <a:picLocks noChangeAspect="1"/>
          </p:cNvPicPr>
          <p:nvPr/>
        </p:nvPicPr>
        <p:blipFill>
          <a:blip r:embed="rId3"/>
          <a:stretch>
            <a:fillRect/>
          </a:stretch>
        </p:blipFill>
        <p:spPr>
          <a:xfrm>
            <a:off x="9274002" y="3206476"/>
            <a:ext cx="2419350" cy="2929311"/>
          </a:xfrm>
          <a:prstGeom prst="rect">
            <a:avLst/>
          </a:prstGeom>
        </p:spPr>
      </p:pic>
      <p:pic>
        <p:nvPicPr>
          <p:cNvPr id="5" name="Picture 4"/>
          <p:cNvPicPr>
            <a:picLocks noChangeAspect="1"/>
          </p:cNvPicPr>
          <p:nvPr/>
        </p:nvPicPr>
        <p:blipFill>
          <a:blip r:embed="rId4"/>
          <a:stretch>
            <a:fillRect/>
          </a:stretch>
        </p:blipFill>
        <p:spPr>
          <a:xfrm>
            <a:off x="10866595" y="163692"/>
            <a:ext cx="1158340" cy="1359526"/>
          </a:xfrm>
          <a:prstGeom prst="rect">
            <a:avLst/>
          </a:prstGeom>
        </p:spPr>
      </p:pic>
    </p:spTree>
    <p:extLst>
      <p:ext uri="{BB962C8B-B14F-4D97-AF65-F5344CB8AC3E}">
        <p14:creationId xmlns:p14="http://schemas.microsoft.com/office/powerpoint/2010/main" val="70910039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A872D1849F5D148B26C532B3CC6DEDD" ma:contentTypeVersion="14" ma:contentTypeDescription="Create a new document." ma:contentTypeScope="" ma:versionID="232e5d1b9031ea870bbb770d2265b404">
  <xsd:schema xmlns:xsd="http://www.w3.org/2001/XMLSchema" xmlns:xs="http://www.w3.org/2001/XMLSchema" xmlns:p="http://schemas.microsoft.com/office/2006/metadata/properties" xmlns:ns2="9c7bc9da-ca85-4db4-a9bc-7a96d23e2fc4" xmlns:ns3="5e062627-8e20-40d6-9a5b-f64ab6255ea3" targetNamespace="http://schemas.microsoft.com/office/2006/metadata/properties" ma:root="true" ma:fieldsID="1d65dec47b16e2eca54f31d6abdfd4a0" ns2:_="" ns3:_="">
    <xsd:import namespace="9c7bc9da-ca85-4db4-a9bc-7a96d23e2fc4"/>
    <xsd:import namespace="5e062627-8e20-40d6-9a5b-f64ab6255ea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c7bc9da-ca85-4db4-a9bc-7a96d23e2fc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c9141296-dbbd-4d35-bb66-ba3012ccc5a3"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e062627-8e20-40d6-9a5b-f64ab6255ea3"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c2396c8a-b74d-4b4e-a1d1-dd134bd3f327}" ma:internalName="TaxCatchAll" ma:showField="CatchAllData" ma:web="5e062627-8e20-40d6-9a5b-f64ab6255ea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c7bc9da-ca85-4db4-a9bc-7a96d23e2fc4">
      <Terms xmlns="http://schemas.microsoft.com/office/infopath/2007/PartnerControls"/>
    </lcf76f155ced4ddcb4097134ff3c332f>
    <TaxCatchAll xmlns="5e062627-8e20-40d6-9a5b-f64ab6255ea3" xsi:nil="true"/>
  </documentManagement>
</p:properties>
</file>

<file path=customXml/itemProps1.xml><?xml version="1.0" encoding="utf-8"?>
<ds:datastoreItem xmlns:ds="http://schemas.openxmlformats.org/officeDocument/2006/customXml" ds:itemID="{9A618883-8FED-411D-ACE1-BEA3D06F436F}">
  <ds:schemaRefs>
    <ds:schemaRef ds:uri="http://schemas.microsoft.com/sharepoint/v3/contenttype/forms"/>
  </ds:schemaRefs>
</ds:datastoreItem>
</file>

<file path=customXml/itemProps2.xml><?xml version="1.0" encoding="utf-8"?>
<ds:datastoreItem xmlns:ds="http://schemas.openxmlformats.org/officeDocument/2006/customXml" ds:itemID="{19E793B5-92C2-4FA1-B061-8697F496BE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c7bc9da-ca85-4db4-a9bc-7a96d23e2fc4"/>
    <ds:schemaRef ds:uri="5e062627-8e20-40d6-9a5b-f64ab6255ea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AAC12AB-9282-4381-B17C-B0032F28A88F}">
  <ds:schemaRefs>
    <ds:schemaRef ds:uri="http://schemas.microsoft.com/office/2006/metadata/properties"/>
    <ds:schemaRef ds:uri="http://schemas.microsoft.com/office/infopath/2007/PartnerControls"/>
    <ds:schemaRef ds:uri="9c7bc9da-ca85-4db4-a9bc-7a96d23e2fc4"/>
    <ds:schemaRef ds:uri="5e062627-8e20-40d6-9a5b-f64ab6255ea3"/>
  </ds:schemaRefs>
</ds:datastoreItem>
</file>

<file path=docProps/app.xml><?xml version="1.0" encoding="utf-8"?>
<Properties xmlns="http://schemas.openxmlformats.org/officeDocument/2006/extended-properties" xmlns:vt="http://schemas.openxmlformats.org/officeDocument/2006/docPropsVTypes">
  <Template>Facet</Template>
  <TotalTime>140</TotalTime>
  <Words>1861</Words>
  <Application>Microsoft Office PowerPoint</Application>
  <PresentationFormat>Widescreen</PresentationFormat>
  <Paragraphs>122</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Courier New</vt:lpstr>
      <vt:lpstr>SassoonPrimaryInfant</vt:lpstr>
      <vt:lpstr>Trebuchet MS</vt:lpstr>
      <vt:lpstr>Wingdings 3</vt:lpstr>
      <vt:lpstr>Facet</vt:lpstr>
      <vt:lpstr>SEN Information Report</vt:lpstr>
      <vt:lpstr>Contents</vt:lpstr>
      <vt:lpstr>Contents </vt:lpstr>
      <vt:lpstr>What is the Local Offer?   </vt:lpstr>
      <vt:lpstr>Q: Who are the key members of staff?  </vt:lpstr>
      <vt:lpstr>Q: What kind of special educational needs does Westacre Middle School make provision for?</vt:lpstr>
      <vt:lpstr>Q: How are special educational needs identified and assessed?   </vt:lpstr>
      <vt:lpstr>Q: What arrangements are there for informing and involving parents of a child with SEND?  </vt:lpstr>
      <vt:lpstr>Q: What arrangements are there for informing and involving parents of a child with SEND?</vt:lpstr>
      <vt:lpstr>PowerPoint Presentation</vt:lpstr>
      <vt:lpstr>Q: What arrangements are there for talking to and involving a child with SEND?   </vt:lpstr>
      <vt:lpstr>Q: How can parents let staff know they are concerned about their child’s progress?   </vt:lpstr>
      <vt:lpstr>Q: What provision is made for children with SEND?   </vt:lpstr>
      <vt:lpstr>PowerPoint Presentation</vt:lpstr>
      <vt:lpstr>Q: What provision is made for children with SEND?</vt:lpstr>
      <vt:lpstr>Advice from specialist outside agencies:   </vt:lpstr>
      <vt:lpstr>Q: What support is available for improving the social, emotional and mental health and development of pupils with SEN?   </vt:lpstr>
      <vt:lpstr>Below are some examples of the support we offer: </vt:lpstr>
      <vt:lpstr>Q: What training is provided for staff to support pupils? </vt:lpstr>
      <vt:lpstr>  Q: How does the school evaluate the effectiveness of provision for pupils and assess / review their progress?   </vt:lpstr>
      <vt:lpstr>Q: How accessible is Westacre Middle School for children with SEND?   </vt:lpstr>
      <vt:lpstr>Q: How do we enable pupils with SEN to engage in activities with other pupils who do not have SEN? </vt:lpstr>
      <vt:lpstr>Q: How are children prepared for transition to other schools? </vt:lpstr>
      <vt:lpstr>If your child is joining us in Year 5:   </vt:lpstr>
      <vt:lpstr>Transfer to High School:   </vt:lpstr>
      <vt:lpstr>  Q: What can be done if parents are concerned about the school’s provision for pupils with SEND?   </vt:lpstr>
      <vt:lpstr>Q: Where can parents find further information about services to support them or their child? </vt:lpstr>
    </vt:vector>
  </TitlesOfParts>
  <Company>Westacre Middle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 Information Report</dc:title>
  <dc:creator>Miss L. Brighton</dc:creator>
  <cp:lastModifiedBy>Laura COLDRICK</cp:lastModifiedBy>
  <cp:revision>13</cp:revision>
  <dcterms:created xsi:type="dcterms:W3CDTF">2021-04-15T10:42:26Z</dcterms:created>
  <dcterms:modified xsi:type="dcterms:W3CDTF">2025-08-28T10:48:42Z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0x0101009A872D1849F5D148B26C532B3CC6DEDD</vt:lpwstr>
  </property>
  <property fmtid="{D5CDD505-2E9C-101B-9397-08002B2CF9AE}" pid="3" name="Order">
    <vt:r8>448800</vt:r8>
  </property>
  <property fmtid="{D5CDD505-2E9C-101B-9397-08002B2CF9AE}" pid="4" name="MediaServiceImageTags">
    <vt:lpwstr/>
  </property>
</Properties>
</file>