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3" r:id="rId4"/>
  </p:sldMasterIdLst>
  <p:handoutMasterIdLst>
    <p:handoutMasterId r:id="rId24"/>
  </p:handoutMasterIdLst>
  <p:sldIdLst>
    <p:sldId id="257" r:id="rId5"/>
    <p:sldId id="259" r:id="rId6"/>
    <p:sldId id="273" r:id="rId7"/>
    <p:sldId id="267" r:id="rId8"/>
    <p:sldId id="260" r:id="rId9"/>
    <p:sldId id="261" r:id="rId10"/>
    <p:sldId id="269" r:id="rId11"/>
    <p:sldId id="268" r:id="rId12"/>
    <p:sldId id="262" r:id="rId13"/>
    <p:sldId id="270" r:id="rId14"/>
    <p:sldId id="271" r:id="rId15"/>
    <p:sldId id="272" r:id="rId16"/>
    <p:sldId id="263" r:id="rId17"/>
    <p:sldId id="276" r:id="rId18"/>
    <p:sldId id="264" r:id="rId19"/>
    <p:sldId id="275" r:id="rId20"/>
    <p:sldId id="266" r:id="rId21"/>
    <p:sldId id="277" r:id="rId22"/>
    <p:sldId id="265" r:id="rId23"/>
  </p:sldIdLst>
  <p:sldSz cx="12192000" cy="6858000"/>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F3150C-FE95-435A-A5EE-D9E6894F4D7A}" v="134" dt="2024-09-18T15:54:48.1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4" d="100"/>
          <a:sy n="64" d="100"/>
        </p:scale>
        <p:origin x="7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765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63032" y="0"/>
            <a:ext cx="2955290" cy="497658"/>
          </a:xfrm>
          <a:prstGeom prst="rect">
            <a:avLst/>
          </a:prstGeom>
        </p:spPr>
        <p:txBody>
          <a:bodyPr vert="horz" lIns="91440" tIns="45720" rIns="91440" bIns="45720" rtlCol="0"/>
          <a:lstStyle>
            <a:lvl1pPr algn="r">
              <a:defRPr sz="1200"/>
            </a:lvl1pPr>
          </a:lstStyle>
          <a:p>
            <a:fld id="{FC41A3A0-922A-489B-A5FF-7D4E5A89FE98}" type="datetimeFigureOut">
              <a:rPr lang="en-GB" smtClean="0"/>
              <a:t>18/09/2024</a:t>
            </a:fld>
            <a:endParaRPr lang="en-GB"/>
          </a:p>
        </p:txBody>
      </p:sp>
      <p:sp>
        <p:nvSpPr>
          <p:cNvPr id="4" name="Footer Placeholder 3"/>
          <p:cNvSpPr>
            <a:spLocks noGrp="1"/>
          </p:cNvSpPr>
          <p:nvPr>
            <p:ph type="ftr" sz="quarter" idx="2"/>
          </p:nvPr>
        </p:nvSpPr>
        <p:spPr>
          <a:xfrm>
            <a:off x="0" y="9421044"/>
            <a:ext cx="2955290" cy="49765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63032" y="9421044"/>
            <a:ext cx="2955290" cy="497656"/>
          </a:xfrm>
          <a:prstGeom prst="rect">
            <a:avLst/>
          </a:prstGeom>
        </p:spPr>
        <p:txBody>
          <a:bodyPr vert="horz" lIns="91440" tIns="45720" rIns="91440" bIns="45720" rtlCol="0" anchor="b"/>
          <a:lstStyle>
            <a:lvl1pPr algn="r">
              <a:defRPr sz="1200"/>
            </a:lvl1pPr>
          </a:lstStyle>
          <a:p>
            <a:fld id="{DAC4B706-A2A5-4F1C-81AC-C182F302B712}" type="slidenum">
              <a:rPr lang="en-GB" smtClean="0"/>
              <a:t>‹#›</a:t>
            </a:fld>
            <a:endParaRPr lang="en-GB"/>
          </a:p>
        </p:txBody>
      </p:sp>
    </p:spTree>
    <p:extLst>
      <p:ext uri="{BB962C8B-B14F-4D97-AF65-F5344CB8AC3E}">
        <p14:creationId xmlns:p14="http://schemas.microsoft.com/office/powerpoint/2010/main" val="249359895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9/18/2024</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9/18/2024</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9/18/2024</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9/18/2024</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9/18/2024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9/18/2024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9/18/2024</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jev-5Qjyv0s&amp;t=6s"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ww.aretecentre.co.uk/accommodation/"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aretecentre.co.uk/" TargetMode="External"/><Relationship Id="rId2" Type="http://schemas.openxmlformats.org/officeDocument/2006/relationships/hyperlink" Target="https://www.aretecentre.co.uk/activities/land/mountain-walking/"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20" y="10"/>
            <a:ext cx="12191979"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txBody>
          <a:bodyPr/>
          <a:lstStyle/>
          <a:p>
            <a:endParaRPr lang="en-GB"/>
          </a:p>
        </p:txBody>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txBody>
          <a:bodyPr/>
          <a:lstStyle/>
          <a:p>
            <a:endParaRPr lang="en-GB"/>
          </a:p>
        </p:txBody>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fontScale="90000"/>
          </a:bodyPr>
          <a:lstStyle/>
          <a:p>
            <a:r>
              <a:rPr lang="en-US" sz="4400" dirty="0" err="1">
                <a:solidFill>
                  <a:schemeClr val="tx1"/>
                </a:solidFill>
              </a:rPr>
              <a:t>Snowdonia</a:t>
            </a:r>
            <a:r>
              <a:rPr lang="en-US" sz="4400" dirty="0">
                <a:solidFill>
                  <a:schemeClr val="tx1"/>
                </a:solidFill>
              </a:rPr>
              <a:t> national park residential</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r>
              <a:rPr lang="en-US" dirty="0">
                <a:solidFill>
                  <a:schemeClr val="tx1"/>
                </a:solidFill>
              </a:rPr>
              <a:t>Year 7 – </a:t>
            </a:r>
            <a:r>
              <a:rPr lang="en-US" dirty="0" err="1">
                <a:solidFill>
                  <a:schemeClr val="tx1"/>
                </a:solidFill>
              </a:rPr>
              <a:t>Mrs</a:t>
            </a:r>
            <a:r>
              <a:rPr lang="en-US" dirty="0">
                <a:solidFill>
                  <a:schemeClr val="tx1"/>
                </a:solidFill>
              </a:rPr>
              <a:t> Page</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718109" y="442812"/>
            <a:ext cx="8525934" cy="5902569"/>
          </a:xfrm>
          <a:prstGeom prst="rect">
            <a:avLst/>
          </a:prstGeom>
        </p:spPr>
      </p:pic>
    </p:spTree>
    <p:extLst>
      <p:ext uri="{BB962C8B-B14F-4D97-AF65-F5344CB8AC3E}">
        <p14:creationId xmlns:p14="http://schemas.microsoft.com/office/powerpoint/2010/main" val="300393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Who’s going?</a:t>
            </a:r>
          </a:p>
        </p:txBody>
      </p:sp>
      <p:sp>
        <p:nvSpPr>
          <p:cNvPr id="3" name="Content Placeholder 2"/>
          <p:cNvSpPr>
            <a:spLocks noGrp="1"/>
          </p:cNvSpPr>
          <p:nvPr>
            <p:ph sz="half" idx="1"/>
          </p:nvPr>
        </p:nvSpPr>
        <p:spPr/>
        <p:txBody>
          <a:bodyPr>
            <a:normAutofit fontScale="92500" lnSpcReduction="20000"/>
          </a:bodyPr>
          <a:lstStyle/>
          <a:p>
            <a:r>
              <a:rPr lang="en-GB" sz="2800" dirty="0"/>
              <a:t>Mrs Page – trip leader</a:t>
            </a:r>
          </a:p>
          <a:p>
            <a:r>
              <a:rPr lang="en-GB" sz="2800" dirty="0"/>
              <a:t>Miss Constable – deputy trip lead</a:t>
            </a:r>
          </a:p>
          <a:p>
            <a:r>
              <a:rPr lang="en-GB" sz="2800" dirty="0"/>
              <a:t>Mrs Hennessey </a:t>
            </a:r>
          </a:p>
          <a:p>
            <a:r>
              <a:rPr lang="en-GB" sz="2800" dirty="0"/>
              <a:t>Mrs Truman</a:t>
            </a:r>
          </a:p>
          <a:p>
            <a:endParaRPr lang="en-GB" sz="2800" dirty="0"/>
          </a:p>
          <a:p>
            <a:r>
              <a:rPr lang="en-GB" sz="2800" dirty="0"/>
              <a:t>Others – depending on numbers.</a:t>
            </a:r>
          </a:p>
        </p:txBody>
      </p:sp>
      <p:sp>
        <p:nvSpPr>
          <p:cNvPr id="4" name="Content Placeholder 3"/>
          <p:cNvSpPr>
            <a:spLocks noGrp="1"/>
          </p:cNvSpPr>
          <p:nvPr>
            <p:ph sz="half" idx="2"/>
          </p:nvPr>
        </p:nvSpPr>
        <p:spPr/>
        <p:txBody>
          <a:bodyPr>
            <a:normAutofit fontScale="92500" lnSpcReduction="20000"/>
          </a:bodyPr>
          <a:lstStyle/>
          <a:p>
            <a:endParaRPr lang="en-GB" dirty="0"/>
          </a:p>
        </p:txBody>
      </p:sp>
    </p:spTree>
    <p:extLst>
      <p:ext uri="{BB962C8B-B14F-4D97-AF65-F5344CB8AC3E}">
        <p14:creationId xmlns:p14="http://schemas.microsoft.com/office/powerpoint/2010/main" val="276336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nodePh="1">
                                  <p:stCondLst>
                                    <p:cond delay="0"/>
                                  </p:stCondLst>
                                  <p:endCondLst>
                                    <p:cond evt="begin" delay="0">
                                      <p:tn val="29"/>
                                    </p:cond>
                                  </p:endCondLst>
                                  <p:childTnLst>
                                    <p:set>
                                      <p:cBhvr>
                                        <p:cTn id="3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Dates</a:t>
            </a:r>
          </a:p>
        </p:txBody>
      </p:sp>
      <p:sp>
        <p:nvSpPr>
          <p:cNvPr id="3" name="Content Placeholder 2"/>
          <p:cNvSpPr>
            <a:spLocks noGrp="1"/>
          </p:cNvSpPr>
          <p:nvPr>
            <p:ph sz="half" idx="1"/>
          </p:nvPr>
        </p:nvSpPr>
        <p:spPr/>
        <p:txBody>
          <a:bodyPr>
            <a:normAutofit/>
          </a:bodyPr>
          <a:lstStyle/>
          <a:p>
            <a:r>
              <a:rPr lang="en-GB" dirty="0"/>
              <a:t>Monday 7</a:t>
            </a:r>
            <a:r>
              <a:rPr lang="en-GB" baseline="30000" dirty="0"/>
              <a:t>th</a:t>
            </a:r>
            <a:r>
              <a:rPr lang="en-GB" dirty="0"/>
              <a:t> April</a:t>
            </a:r>
          </a:p>
          <a:p>
            <a:r>
              <a:rPr lang="en-GB" dirty="0"/>
              <a:t>Leaving school at 09:00.</a:t>
            </a:r>
          </a:p>
          <a:p>
            <a:r>
              <a:rPr lang="en-GB" dirty="0"/>
              <a:t>Arrive at school ‘normal time’ and make your way to the sports hall</a:t>
            </a:r>
          </a:p>
          <a:p>
            <a:r>
              <a:rPr lang="en-GB" dirty="0"/>
              <a:t>Hand all medication over to an adult. </a:t>
            </a:r>
          </a:p>
          <a:p>
            <a:r>
              <a:rPr lang="en-GB" dirty="0"/>
              <a:t>We will be stopping half way for lunch. Please bring a packed lunch (this is on the kit list)</a:t>
            </a:r>
          </a:p>
          <a:p>
            <a:r>
              <a:rPr lang="en-GB" dirty="0"/>
              <a:t>We should be ready to start the first activity at the centre at 1pm.</a:t>
            </a:r>
          </a:p>
        </p:txBody>
      </p:sp>
      <p:sp>
        <p:nvSpPr>
          <p:cNvPr id="4" name="Content Placeholder 3"/>
          <p:cNvSpPr>
            <a:spLocks noGrp="1"/>
          </p:cNvSpPr>
          <p:nvPr>
            <p:ph sz="half" idx="2"/>
          </p:nvPr>
        </p:nvSpPr>
        <p:spPr/>
        <p:txBody>
          <a:bodyPr>
            <a:normAutofit/>
          </a:bodyPr>
          <a:lstStyle/>
          <a:p>
            <a:r>
              <a:rPr lang="en-GB" dirty="0"/>
              <a:t>Friday 11</a:t>
            </a:r>
            <a:r>
              <a:rPr lang="en-GB" baseline="30000" dirty="0"/>
              <a:t>th</a:t>
            </a:r>
            <a:r>
              <a:rPr lang="en-GB" dirty="0"/>
              <a:t> April</a:t>
            </a:r>
          </a:p>
          <a:p>
            <a:r>
              <a:rPr lang="en-GB" dirty="0"/>
              <a:t>Leaving the centre at 1pm having just had lunch. </a:t>
            </a:r>
          </a:p>
          <a:p>
            <a:r>
              <a:rPr lang="en-GB" dirty="0"/>
              <a:t>We should arrive back at school by 5pm.</a:t>
            </a:r>
          </a:p>
          <a:p>
            <a:r>
              <a:rPr lang="en-GB" dirty="0"/>
              <a:t>I will confirm an ETA via text, on the day. </a:t>
            </a:r>
          </a:p>
          <a:p>
            <a:r>
              <a:rPr lang="en-GB" dirty="0"/>
              <a:t>Please collect the children from the bus bay – be mindful of parking to allow the coach and minibus to park up!</a:t>
            </a:r>
          </a:p>
        </p:txBody>
      </p:sp>
    </p:spTree>
    <p:extLst>
      <p:ext uri="{BB962C8B-B14F-4D97-AF65-F5344CB8AC3E}">
        <p14:creationId xmlns:p14="http://schemas.microsoft.com/office/powerpoint/2010/main" val="359967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the centre</a:t>
            </a:r>
          </a:p>
        </p:txBody>
      </p:sp>
      <p:pic>
        <p:nvPicPr>
          <p:cNvPr id="9" name="Content Placeholder 8">
            <a:hlinkClick r:id="rId2"/>
          </p:cNvPr>
          <p:cNvPicPr>
            <a:picLocks noGrp="1" noChangeAspect="1"/>
          </p:cNvPicPr>
          <p:nvPr>
            <p:ph sz="half" idx="1"/>
          </p:nvPr>
        </p:nvPicPr>
        <p:blipFill>
          <a:blip r:embed="rId3"/>
          <a:stretch>
            <a:fillRect/>
          </a:stretch>
        </p:blipFill>
        <p:spPr>
          <a:xfrm>
            <a:off x="2255981" y="1812136"/>
            <a:ext cx="7680037" cy="4403936"/>
          </a:xfrm>
          <a:prstGeom prst="rect">
            <a:avLst/>
          </a:prstGeom>
        </p:spPr>
      </p:pic>
    </p:spTree>
    <p:extLst>
      <p:ext uri="{BB962C8B-B14F-4D97-AF65-F5344CB8AC3E}">
        <p14:creationId xmlns:p14="http://schemas.microsoft.com/office/powerpoint/2010/main" val="609751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Accommodation</a:t>
            </a:r>
          </a:p>
        </p:txBody>
      </p:sp>
      <p:pic>
        <p:nvPicPr>
          <p:cNvPr id="8" name="Content Placeholder 7"/>
          <p:cNvPicPr>
            <a:picLocks noGrp="1" noChangeAspect="1"/>
          </p:cNvPicPr>
          <p:nvPr>
            <p:ph sz="half" idx="2"/>
          </p:nvPr>
        </p:nvPicPr>
        <p:blipFill>
          <a:blip r:embed="rId2"/>
          <a:stretch>
            <a:fillRect/>
          </a:stretch>
        </p:blipFill>
        <p:spPr>
          <a:xfrm>
            <a:off x="7173386" y="2103438"/>
            <a:ext cx="3239552" cy="3748087"/>
          </a:xfrm>
          <a:prstGeom prst="rect">
            <a:avLst/>
          </a:prstGeom>
        </p:spPr>
      </p:pic>
      <p:pic>
        <p:nvPicPr>
          <p:cNvPr id="7" name="Content Placeholder 6">
            <a:hlinkClick r:id="rId3"/>
          </p:cNvPr>
          <p:cNvPicPr>
            <a:picLocks noGrp="1" noChangeAspect="1"/>
          </p:cNvPicPr>
          <p:nvPr>
            <p:ph sz="half" idx="1"/>
          </p:nvPr>
        </p:nvPicPr>
        <p:blipFill>
          <a:blip r:embed="rId4"/>
          <a:stretch>
            <a:fillRect/>
          </a:stretch>
        </p:blipFill>
        <p:spPr>
          <a:xfrm>
            <a:off x="1811150" y="2103438"/>
            <a:ext cx="3175374" cy="3748087"/>
          </a:xfrm>
          <a:prstGeom prst="rect">
            <a:avLst/>
          </a:prstGeom>
        </p:spPr>
      </p:pic>
    </p:spTree>
    <p:extLst>
      <p:ext uri="{BB962C8B-B14F-4D97-AF65-F5344CB8AC3E}">
        <p14:creationId xmlns:p14="http://schemas.microsoft.com/office/powerpoint/2010/main" val="3819479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895-Arete-GF-Map-MainCentre-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17145" y="424874"/>
            <a:ext cx="8476601" cy="5992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627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1043-Arete-1F-Map-MainCentre-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06692" y="489529"/>
            <a:ext cx="8231636" cy="5820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800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Land Activities</a:t>
            </a:r>
          </a:p>
        </p:txBody>
      </p:sp>
      <p:sp>
        <p:nvSpPr>
          <p:cNvPr id="3" name="Content Placeholder 2"/>
          <p:cNvSpPr>
            <a:spLocks noGrp="1"/>
          </p:cNvSpPr>
          <p:nvPr>
            <p:ph sz="half" idx="1"/>
          </p:nvPr>
        </p:nvSpPr>
        <p:spPr>
          <a:xfrm>
            <a:off x="1066799" y="2103120"/>
            <a:ext cx="10386291" cy="3749040"/>
          </a:xfrm>
        </p:spPr>
        <p:txBody>
          <a:bodyPr>
            <a:normAutofit/>
          </a:bodyPr>
          <a:lstStyle/>
          <a:p>
            <a:r>
              <a:rPr lang="en-GB" sz="2400" dirty="0" err="1"/>
              <a:t>Arete</a:t>
            </a:r>
            <a:r>
              <a:rPr lang="en-GB" sz="2400" dirty="0"/>
              <a:t> Outdoor Centre is perfectly located for land based outdoor activities. The mountains of Snowdonia allow for many varied trips, from walks along ridges and through valleys to climbs and scrambles up rocky outcrops.  The coastal cliff tops provide their own challenges, with crags for more technical climbing and opportunities for sea level traversing. All of these can top out in the most beautiful countryside with views a plenty!  Or maybe it is a darker exploration you are after. Travel back in time to look at the history of Wales through one of our underground activities.</a:t>
            </a:r>
          </a:p>
        </p:txBody>
      </p:sp>
    </p:spTree>
    <p:extLst>
      <p:ext uri="{BB962C8B-B14F-4D97-AF65-F5344CB8AC3E}">
        <p14:creationId xmlns:p14="http://schemas.microsoft.com/office/powerpoint/2010/main" val="4202482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8530" y="1044778"/>
            <a:ext cx="11172842" cy="3989040"/>
          </a:xfrm>
          <a:prstGeom prst="rect">
            <a:avLst/>
          </a:prstGeom>
        </p:spPr>
      </p:pic>
    </p:spTree>
    <p:extLst>
      <p:ext uri="{BB962C8B-B14F-4D97-AF65-F5344CB8AC3E}">
        <p14:creationId xmlns:p14="http://schemas.microsoft.com/office/powerpoint/2010/main" val="1721498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Water Activities</a:t>
            </a:r>
          </a:p>
        </p:txBody>
      </p:sp>
      <p:sp>
        <p:nvSpPr>
          <p:cNvPr id="3" name="Content Placeholder 2"/>
          <p:cNvSpPr>
            <a:spLocks noGrp="1"/>
          </p:cNvSpPr>
          <p:nvPr>
            <p:ph sz="half" idx="1"/>
          </p:nvPr>
        </p:nvSpPr>
        <p:spPr>
          <a:xfrm>
            <a:off x="360218" y="2186608"/>
            <a:ext cx="11471563" cy="4214191"/>
          </a:xfrm>
        </p:spPr>
        <p:txBody>
          <a:bodyPr>
            <a:noAutofit/>
          </a:bodyPr>
          <a:lstStyle/>
          <a:p>
            <a:r>
              <a:rPr lang="en-GB" sz="2000" dirty="0"/>
              <a:t>We can use the sea, rivers and </a:t>
            </a:r>
            <a:r>
              <a:rPr lang="en-GB" sz="2000" dirty="0">
                <a:hlinkClick r:id="rId2"/>
              </a:rPr>
              <a:t>mountain</a:t>
            </a:r>
            <a:r>
              <a:rPr lang="en-GB" sz="2000" dirty="0"/>
              <a:t> lakes for a range of water activities.</a:t>
            </a:r>
          </a:p>
          <a:p>
            <a:r>
              <a:rPr lang="en-GB" sz="2000" dirty="0"/>
              <a:t>A small drive from the </a:t>
            </a:r>
            <a:r>
              <a:rPr lang="en-GB" sz="2000" dirty="0" err="1">
                <a:hlinkClick r:id="rId3"/>
              </a:rPr>
              <a:t>Arete</a:t>
            </a:r>
            <a:r>
              <a:rPr lang="en-GB" sz="2000" dirty="0">
                <a:hlinkClick r:id="rId3"/>
              </a:rPr>
              <a:t> Outdoor Centre</a:t>
            </a:r>
            <a:r>
              <a:rPr lang="en-GB" sz="2000" dirty="0"/>
              <a:t> is the extensive North Wales Coast.  A comprehensive network of bays, inlets and open water allow for many an interesting journey by kayak. Alternatively we can provide a chance to explore the rugged coastline of Anglesey close up, scrambling and swimming our way along while </a:t>
            </a:r>
            <a:r>
              <a:rPr lang="en-GB" sz="2000" dirty="0" err="1"/>
              <a:t>coasteering</a:t>
            </a:r>
            <a:r>
              <a:rPr lang="en-GB" sz="2000" dirty="0"/>
              <a:t>.</a:t>
            </a:r>
          </a:p>
          <a:p>
            <a:r>
              <a:rPr lang="en-GB" sz="2000" dirty="0"/>
              <a:t>The mountain weather also provides a good supply of water which feed the intricate river systems and lakes. The lakes in the huge valleys of Snowdonia are great for exploring using canoes or kayaks and are also a great place to practice some of your boat handling skills before moving on to the sea or rivers.  The rivers provide not only great white water kayaking but the opportunity for gorge scrambling and </a:t>
            </a:r>
            <a:r>
              <a:rPr lang="en-GB" sz="2000" dirty="0" err="1"/>
              <a:t>canyoning</a:t>
            </a:r>
            <a:r>
              <a:rPr lang="en-GB" sz="2000" dirty="0"/>
              <a:t>. This combines travelling over, under and around the rocks and boulders with getting wet under waterfalls or in plunge pools.</a:t>
            </a:r>
          </a:p>
        </p:txBody>
      </p:sp>
    </p:spTree>
    <p:extLst>
      <p:ext uri="{BB962C8B-B14F-4D97-AF65-F5344CB8AC3E}">
        <p14:creationId xmlns:p14="http://schemas.microsoft.com/office/powerpoint/2010/main" val="2805501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90887" y="1236857"/>
            <a:ext cx="11213457" cy="3796962"/>
          </a:xfrm>
          <a:prstGeom prst="rect">
            <a:avLst/>
          </a:prstGeom>
        </p:spPr>
      </p:pic>
    </p:spTree>
    <p:extLst>
      <p:ext uri="{BB962C8B-B14F-4D97-AF65-F5344CB8AC3E}">
        <p14:creationId xmlns:p14="http://schemas.microsoft.com/office/powerpoint/2010/main" val="34054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Groups / daily routines</a:t>
            </a:r>
          </a:p>
        </p:txBody>
      </p:sp>
      <p:sp>
        <p:nvSpPr>
          <p:cNvPr id="3" name="Content Placeholder 2"/>
          <p:cNvSpPr>
            <a:spLocks noGrp="1"/>
          </p:cNvSpPr>
          <p:nvPr>
            <p:ph sz="half" idx="1"/>
          </p:nvPr>
        </p:nvSpPr>
        <p:spPr/>
        <p:txBody>
          <a:bodyPr>
            <a:normAutofit lnSpcReduction="10000"/>
          </a:bodyPr>
          <a:lstStyle/>
          <a:p>
            <a:r>
              <a:rPr lang="en-GB" dirty="0"/>
              <a:t>So the children will be in groups of 10-12 in the day. </a:t>
            </a:r>
          </a:p>
          <a:p>
            <a:r>
              <a:rPr lang="en-GB" dirty="0"/>
              <a:t>They will be led by the same instructor all week, along with the same member of staff from school.</a:t>
            </a:r>
          </a:p>
          <a:p>
            <a:r>
              <a:rPr lang="en-GB" dirty="0"/>
              <a:t>The instructors are fully qualified to do everything!</a:t>
            </a:r>
          </a:p>
          <a:p>
            <a:r>
              <a:rPr lang="en-GB" dirty="0"/>
              <a:t>The activities are very much led by the children and their ability. </a:t>
            </a:r>
          </a:p>
          <a:p>
            <a:r>
              <a:rPr lang="en-GB" dirty="0"/>
              <a:t>The children WILL be in ‘ability’ groups and not necessarily with their best friends.</a:t>
            </a:r>
          </a:p>
        </p:txBody>
      </p:sp>
      <p:sp>
        <p:nvSpPr>
          <p:cNvPr id="4" name="Content Placeholder 3"/>
          <p:cNvSpPr>
            <a:spLocks noGrp="1"/>
          </p:cNvSpPr>
          <p:nvPr>
            <p:ph sz="half" idx="2"/>
          </p:nvPr>
        </p:nvSpPr>
        <p:spPr/>
        <p:txBody>
          <a:bodyPr>
            <a:normAutofit lnSpcReduction="10000"/>
          </a:bodyPr>
          <a:lstStyle/>
          <a:p>
            <a:r>
              <a:rPr lang="en-GB" dirty="0"/>
              <a:t>Breakfast is at 7:45am and the children will also make their lunch for the day. </a:t>
            </a:r>
          </a:p>
          <a:p>
            <a:r>
              <a:rPr lang="en-GB" dirty="0"/>
              <a:t>They will be out on activity all day, until they come back for dinner. </a:t>
            </a:r>
          </a:p>
          <a:p>
            <a:r>
              <a:rPr lang="en-GB" dirty="0"/>
              <a:t>After dinner, they take part in a more ‘chilled’ activity until 9pm with the instructor.</a:t>
            </a:r>
          </a:p>
          <a:p>
            <a:r>
              <a:rPr lang="en-GB" dirty="0"/>
              <a:t>Then the children will shower, and go straight to sleep(!) </a:t>
            </a:r>
            <a:r>
              <a:rPr lang="en-GB" dirty="0">
                <a:sym typeface="Wingdings" panose="05000000000000000000" pitchFamily="2" charset="2"/>
              </a:rPr>
              <a:t> </a:t>
            </a:r>
          </a:p>
          <a:p>
            <a:r>
              <a:rPr lang="en-GB" dirty="0">
                <a:sym typeface="Wingdings" panose="05000000000000000000" pitchFamily="2" charset="2"/>
              </a:rPr>
              <a:t>Children will be able to choose who they share a dorm with. </a:t>
            </a:r>
            <a:endParaRPr lang="en-GB" dirty="0"/>
          </a:p>
          <a:p>
            <a:endParaRPr lang="en-GB" dirty="0"/>
          </a:p>
        </p:txBody>
      </p:sp>
    </p:spTree>
    <p:extLst>
      <p:ext uri="{BB962C8B-B14F-4D97-AF65-F5344CB8AC3E}">
        <p14:creationId xmlns:p14="http://schemas.microsoft.com/office/powerpoint/2010/main" val="214105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Important to note	</a:t>
            </a:r>
          </a:p>
        </p:txBody>
      </p:sp>
      <p:sp>
        <p:nvSpPr>
          <p:cNvPr id="3" name="Content Placeholder 2"/>
          <p:cNvSpPr>
            <a:spLocks noGrp="1"/>
          </p:cNvSpPr>
          <p:nvPr>
            <p:ph idx="1"/>
          </p:nvPr>
        </p:nvSpPr>
        <p:spPr/>
        <p:txBody>
          <a:bodyPr>
            <a:normAutofit/>
          </a:bodyPr>
          <a:lstStyle/>
          <a:p>
            <a:r>
              <a:rPr lang="en-GB" sz="2400" dirty="0"/>
              <a:t>These are very adventurous activities – quite possibly not for everyone. </a:t>
            </a:r>
          </a:p>
          <a:p>
            <a:r>
              <a:rPr lang="en-GB" sz="2400" dirty="0"/>
              <a:t>It is a HUGE step up from Blackwell. </a:t>
            </a:r>
          </a:p>
          <a:p>
            <a:r>
              <a:rPr lang="en-GB" sz="2400" dirty="0"/>
              <a:t>There will be no option to go home if the child feels homesick – logistically we’re 4 hours away! Very experienced staff going – we have supported children every year that have felt homesick. </a:t>
            </a:r>
          </a:p>
          <a:p>
            <a:r>
              <a:rPr lang="en-GB" sz="2400" dirty="0"/>
              <a:t>There isn’t really an option to ‘opt out’ of activities. Instructors work at their ability level, but they will be pushed out of their comfort zone at times. </a:t>
            </a:r>
          </a:p>
        </p:txBody>
      </p:sp>
    </p:spTree>
    <p:extLst>
      <p:ext uri="{BB962C8B-B14F-4D97-AF65-F5344CB8AC3E}">
        <p14:creationId xmlns:p14="http://schemas.microsoft.com/office/powerpoint/2010/main" val="402934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Kit List</a:t>
            </a:r>
          </a:p>
        </p:txBody>
      </p:sp>
      <p:sp>
        <p:nvSpPr>
          <p:cNvPr id="3" name="Content Placeholder 2"/>
          <p:cNvSpPr>
            <a:spLocks noGrp="1"/>
          </p:cNvSpPr>
          <p:nvPr>
            <p:ph sz="half" idx="1"/>
          </p:nvPr>
        </p:nvSpPr>
        <p:spPr>
          <a:xfrm>
            <a:off x="537060" y="2014194"/>
            <a:ext cx="3882000" cy="3315188"/>
          </a:xfrm>
        </p:spPr>
        <p:txBody>
          <a:bodyPr>
            <a:normAutofit lnSpcReduction="10000"/>
          </a:bodyPr>
          <a:lstStyle/>
          <a:p>
            <a:r>
              <a:rPr lang="en-GB" sz="2400" dirty="0"/>
              <a:t>No mobile phone / electronic devices.</a:t>
            </a:r>
          </a:p>
          <a:p>
            <a:r>
              <a:rPr lang="en-GB" sz="2400" dirty="0"/>
              <a:t>Each group takes out a camera with them for the day, and we are then given a link to share the photos with you after. </a:t>
            </a:r>
          </a:p>
          <a:p>
            <a:r>
              <a:rPr lang="en-GB" sz="2400" dirty="0"/>
              <a:t>NO BEDDING IS NEEDED!</a:t>
            </a:r>
          </a:p>
          <a:p>
            <a:endParaRPr lang="en-GB" dirty="0"/>
          </a:p>
          <a:p>
            <a:endParaRPr lang="en-GB" dirty="0"/>
          </a:p>
        </p:txBody>
      </p:sp>
      <p:sp>
        <p:nvSpPr>
          <p:cNvPr id="5" name="Content Placeholder 4"/>
          <p:cNvSpPr>
            <a:spLocks noGrp="1"/>
          </p:cNvSpPr>
          <p:nvPr>
            <p:ph sz="half" idx="2"/>
          </p:nvPr>
        </p:nvSpPr>
        <p:spPr/>
        <p:txBody>
          <a:bodyPr>
            <a:normAutofit lnSpcReduction="10000"/>
          </a:bodyPr>
          <a:lstStyle/>
          <a:p>
            <a:endParaRPr lang="en-GB"/>
          </a:p>
        </p:txBody>
      </p:sp>
      <p:pic>
        <p:nvPicPr>
          <p:cNvPr id="6" name="Picture 5"/>
          <p:cNvPicPr>
            <a:picLocks noChangeAspect="1"/>
          </p:cNvPicPr>
          <p:nvPr/>
        </p:nvPicPr>
        <p:blipFill>
          <a:blip r:embed="rId2"/>
          <a:stretch>
            <a:fillRect/>
          </a:stretch>
        </p:blipFill>
        <p:spPr>
          <a:xfrm>
            <a:off x="4358259" y="642594"/>
            <a:ext cx="7356717" cy="5785915"/>
          </a:xfrm>
          <a:prstGeom prst="rect">
            <a:avLst/>
          </a:prstGeom>
        </p:spPr>
      </p:pic>
    </p:spTree>
    <p:extLst>
      <p:ext uri="{BB962C8B-B14F-4D97-AF65-F5344CB8AC3E}">
        <p14:creationId xmlns:p14="http://schemas.microsoft.com/office/powerpoint/2010/main" val="412387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Cost</a:t>
            </a:r>
          </a:p>
        </p:txBody>
      </p:sp>
      <p:sp>
        <p:nvSpPr>
          <p:cNvPr id="3" name="Content Placeholder 2"/>
          <p:cNvSpPr>
            <a:spLocks noGrp="1"/>
          </p:cNvSpPr>
          <p:nvPr>
            <p:ph sz="half" idx="1"/>
          </p:nvPr>
        </p:nvSpPr>
        <p:spPr/>
        <p:txBody>
          <a:bodyPr>
            <a:normAutofit/>
          </a:bodyPr>
          <a:lstStyle/>
          <a:p>
            <a:r>
              <a:rPr lang="en-GB" sz="2400" dirty="0"/>
              <a:t>Approximately £360</a:t>
            </a:r>
          </a:p>
          <a:p>
            <a:r>
              <a:rPr lang="en-GB" sz="2400" dirty="0"/>
              <a:t>This includes the activities, accommodation, coach travel and a hoody.</a:t>
            </a:r>
          </a:p>
          <a:p>
            <a:pPr marL="0" indent="0">
              <a:buNone/>
            </a:pPr>
            <a:endParaRPr lang="en-GB" sz="2400" dirty="0"/>
          </a:p>
        </p:txBody>
      </p:sp>
      <p:sp>
        <p:nvSpPr>
          <p:cNvPr id="4" name="Content Placeholder 3"/>
          <p:cNvSpPr>
            <a:spLocks noGrp="1"/>
          </p:cNvSpPr>
          <p:nvPr>
            <p:ph sz="half" idx="2"/>
          </p:nvPr>
        </p:nvSpPr>
        <p:spPr/>
        <p:txBody>
          <a:bodyPr>
            <a:normAutofit/>
          </a:bodyPr>
          <a:lstStyle/>
          <a:p>
            <a:r>
              <a:rPr lang="en-GB" sz="2800" dirty="0"/>
              <a:t>This can be paid in instalments. </a:t>
            </a:r>
          </a:p>
          <a:p>
            <a:endParaRPr lang="en-GB" sz="2800" dirty="0"/>
          </a:p>
        </p:txBody>
      </p:sp>
    </p:spTree>
    <p:extLst>
      <p:ext uri="{BB962C8B-B14F-4D97-AF65-F5344CB8AC3E}">
        <p14:creationId xmlns:p14="http://schemas.microsoft.com/office/powerpoint/2010/main" val="85004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Contact with children / staff</a:t>
            </a:r>
          </a:p>
        </p:txBody>
      </p:sp>
      <p:sp>
        <p:nvSpPr>
          <p:cNvPr id="3" name="Content Placeholder 2"/>
          <p:cNvSpPr>
            <a:spLocks noGrp="1"/>
          </p:cNvSpPr>
          <p:nvPr>
            <p:ph sz="half" idx="1"/>
          </p:nvPr>
        </p:nvSpPr>
        <p:spPr>
          <a:xfrm>
            <a:off x="1066800" y="2103120"/>
            <a:ext cx="4663440" cy="4186844"/>
          </a:xfrm>
        </p:spPr>
        <p:txBody>
          <a:bodyPr>
            <a:normAutofit/>
          </a:bodyPr>
          <a:lstStyle/>
          <a:p>
            <a:r>
              <a:rPr lang="en-GB" dirty="0"/>
              <a:t>Regular updates on the website</a:t>
            </a:r>
          </a:p>
          <a:p>
            <a:r>
              <a:rPr lang="en-GB" dirty="0"/>
              <a:t>Text when we’ve arrived safely, and an ETA for the journey home.</a:t>
            </a:r>
          </a:p>
          <a:p>
            <a:r>
              <a:rPr lang="en-GB" dirty="0"/>
              <a:t>Because the children won’t have their mobile phone, if you need to contact me/your child due to an emergency please contact the school in the first instance. </a:t>
            </a:r>
          </a:p>
          <a:p>
            <a:r>
              <a:rPr lang="en-GB" dirty="0"/>
              <a:t>If it is outside of school hours, please contact the centre who will get a message to me. </a:t>
            </a:r>
          </a:p>
          <a:p>
            <a:endParaRPr lang="en-GB" dirty="0"/>
          </a:p>
        </p:txBody>
      </p:sp>
      <p:sp>
        <p:nvSpPr>
          <p:cNvPr id="4" name="Content Placeholder 3"/>
          <p:cNvSpPr>
            <a:spLocks noGrp="1"/>
          </p:cNvSpPr>
          <p:nvPr>
            <p:ph sz="half" idx="2"/>
          </p:nvPr>
        </p:nvSpPr>
        <p:spPr/>
        <p:txBody>
          <a:bodyPr>
            <a:normAutofit/>
          </a:bodyPr>
          <a:lstStyle/>
          <a:p>
            <a:r>
              <a:rPr lang="en-GB" dirty="0"/>
              <a:t>School telephone number: 01905 772795</a:t>
            </a:r>
          </a:p>
          <a:p>
            <a:r>
              <a:rPr lang="en-GB" dirty="0" err="1"/>
              <a:t>Arete</a:t>
            </a:r>
            <a:r>
              <a:rPr lang="en-GB" dirty="0"/>
              <a:t> outdoor centre: 01286 672136</a:t>
            </a:r>
          </a:p>
        </p:txBody>
      </p:sp>
    </p:spTree>
    <p:extLst>
      <p:ext uri="{BB962C8B-B14F-4D97-AF65-F5344CB8AC3E}">
        <p14:creationId xmlns:p14="http://schemas.microsoft.com/office/powerpoint/2010/main" val="5585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6768F3E5-B9BE-CB3B-7330-E96E9B4E1FCE}"/>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38D958B5-947B-6BDB-83A2-73FCF6687A6F}"/>
              </a:ext>
            </a:extLst>
          </p:cNvPr>
          <p:cNvPicPr>
            <a:picLocks noChangeAspect="1"/>
          </p:cNvPicPr>
          <p:nvPr/>
        </p:nvPicPr>
        <p:blipFill>
          <a:blip r:embed="rId2"/>
          <a:stretch>
            <a:fillRect/>
          </a:stretch>
        </p:blipFill>
        <p:spPr>
          <a:xfrm>
            <a:off x="2366962" y="123825"/>
            <a:ext cx="7458075" cy="6610350"/>
          </a:xfrm>
          <a:prstGeom prst="rect">
            <a:avLst/>
          </a:prstGeom>
        </p:spPr>
      </p:pic>
    </p:spTree>
    <p:extLst>
      <p:ext uri="{BB962C8B-B14F-4D97-AF65-F5344CB8AC3E}">
        <p14:creationId xmlns:p14="http://schemas.microsoft.com/office/powerpoint/2010/main" val="708031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Thank you for coming</a:t>
            </a:r>
          </a:p>
        </p:txBody>
      </p:sp>
      <p:sp>
        <p:nvSpPr>
          <p:cNvPr id="3" name="Content Placeholder 2"/>
          <p:cNvSpPr>
            <a:spLocks noGrp="1"/>
          </p:cNvSpPr>
          <p:nvPr>
            <p:ph idx="1"/>
          </p:nvPr>
        </p:nvSpPr>
        <p:spPr/>
        <p:txBody>
          <a:bodyPr>
            <a:normAutofit/>
          </a:bodyPr>
          <a:lstStyle/>
          <a:p>
            <a:r>
              <a:rPr lang="en-GB" sz="2800" dirty="0"/>
              <a:t>The staff will now walk around and answer any questions you have. </a:t>
            </a:r>
          </a:p>
          <a:p>
            <a:endParaRPr lang="en-GB" sz="2800" dirty="0"/>
          </a:p>
          <a:p>
            <a:pPr marL="0" indent="0">
              <a:buNone/>
            </a:pPr>
            <a:endParaRPr lang="en-GB" sz="2800" dirty="0"/>
          </a:p>
        </p:txBody>
      </p:sp>
    </p:spTree>
    <p:extLst>
      <p:ext uri="{BB962C8B-B14F-4D97-AF65-F5344CB8AC3E}">
        <p14:creationId xmlns:p14="http://schemas.microsoft.com/office/powerpoint/2010/main" val="284329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ustom 1">
      <a:majorFont>
        <a:latin typeface="SassoonPrimaryType"/>
        <a:ea typeface=""/>
        <a:cs typeface=""/>
      </a:majorFont>
      <a:minorFont>
        <a:latin typeface="SassoonPrimaryInfant"/>
        <a:ea typeface=""/>
        <a:cs typeface=""/>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FIVE.pptx" id="{928531FE-40B6-4895-993A-83D26AA1E005}" vid="{C99C5ABD-1620-4AD2-A38C-62625556F38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c7bc9da-ca85-4db4-a9bc-7a96d23e2fc4">
      <Terms xmlns="http://schemas.microsoft.com/office/infopath/2007/PartnerControls"/>
    </lcf76f155ced4ddcb4097134ff3c332f>
    <TaxCatchAll xmlns="5e062627-8e20-40d6-9a5b-f64ab6255ea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A872D1849F5D148B26C532B3CC6DEDD" ma:contentTypeVersion="13" ma:contentTypeDescription="Create a new document." ma:contentTypeScope="" ma:versionID="b9a3ed6cf337a3dad8e613c830c9b6c6">
  <xsd:schema xmlns:xsd="http://www.w3.org/2001/XMLSchema" xmlns:xs="http://www.w3.org/2001/XMLSchema" xmlns:p="http://schemas.microsoft.com/office/2006/metadata/properties" xmlns:ns2="9c7bc9da-ca85-4db4-a9bc-7a96d23e2fc4" xmlns:ns3="5e062627-8e20-40d6-9a5b-f64ab6255ea3" targetNamespace="http://schemas.microsoft.com/office/2006/metadata/properties" ma:root="true" ma:fieldsID="6f5a0d579c584fd00e25ebf18f5e3a4b" ns2:_="" ns3:_="">
    <xsd:import namespace="9c7bc9da-ca85-4db4-a9bc-7a96d23e2fc4"/>
    <xsd:import namespace="5e062627-8e20-40d6-9a5b-f64ab6255e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7bc9da-ca85-4db4-a9bc-7a96d23e2f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9141296-dbbd-4d35-bb66-ba3012ccc5a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e062627-8e20-40d6-9a5b-f64ab6255ea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2396c8a-b74d-4b4e-a1d1-dd134bd3f327}" ma:internalName="TaxCatchAll" ma:showField="CatchAllData" ma:web="5e062627-8e20-40d6-9a5b-f64ab6255e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6AAA22-7F02-418C-84C6-33E0B410D4C6}">
  <ds:schemaRefs>
    <ds:schemaRef ds:uri="http://schemas.microsoft.com/office/2006/metadata/properties"/>
    <ds:schemaRef ds:uri="http://schemas.microsoft.com/office/infopath/2007/PartnerControls"/>
    <ds:schemaRef ds:uri="9c7bc9da-ca85-4db4-a9bc-7a96d23e2fc4"/>
    <ds:schemaRef ds:uri="5e062627-8e20-40d6-9a5b-f64ab6255ea3"/>
  </ds:schemaRefs>
</ds:datastoreItem>
</file>

<file path=customXml/itemProps2.xml><?xml version="1.0" encoding="utf-8"?>
<ds:datastoreItem xmlns:ds="http://schemas.openxmlformats.org/officeDocument/2006/customXml" ds:itemID="{65CB706E-F54A-47EC-AA09-FCB648D3A317}">
  <ds:schemaRefs>
    <ds:schemaRef ds:uri="http://schemas.microsoft.com/sharepoint/v3/contenttype/forms"/>
  </ds:schemaRefs>
</ds:datastoreItem>
</file>

<file path=customXml/itemProps3.xml><?xml version="1.0" encoding="utf-8"?>
<ds:datastoreItem xmlns:ds="http://schemas.openxmlformats.org/officeDocument/2006/customXml" ds:itemID="{5DF6F976-C27D-4634-A666-450CEAB81FF2}"/>
</file>

<file path=docProps/app.xml><?xml version="1.0" encoding="utf-8"?>
<Properties xmlns="http://schemas.openxmlformats.org/officeDocument/2006/extended-properties" xmlns:vt="http://schemas.openxmlformats.org/officeDocument/2006/docPropsVTypes">
  <Template>Geometric color block</Template>
  <TotalTime>0</TotalTime>
  <Words>863</Words>
  <Application>Microsoft Office PowerPoint</Application>
  <PresentationFormat>Widescreen</PresentationFormat>
  <Paragraphs>62</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Garamond</vt:lpstr>
      <vt:lpstr>SassoonPrimaryInfant</vt:lpstr>
      <vt:lpstr>SassoonPrimaryType</vt:lpstr>
      <vt:lpstr>Wingdings</vt:lpstr>
      <vt:lpstr>SavonVTI</vt:lpstr>
      <vt:lpstr>Snowdonia national park residential</vt:lpstr>
      <vt:lpstr>PowerPoint Presentation</vt:lpstr>
      <vt:lpstr>Who’s going?</vt:lpstr>
      <vt:lpstr>Dates</vt:lpstr>
      <vt:lpstr>Overview of the centre</vt:lpstr>
      <vt:lpstr>Accommodation</vt:lpstr>
      <vt:lpstr>PowerPoint Presentation</vt:lpstr>
      <vt:lpstr>PowerPoint Presentation</vt:lpstr>
      <vt:lpstr>Land Activities</vt:lpstr>
      <vt:lpstr>PowerPoint Presentation</vt:lpstr>
      <vt:lpstr>Water Activities</vt:lpstr>
      <vt:lpstr>PowerPoint Presentation</vt:lpstr>
      <vt:lpstr>Groups / daily routines</vt:lpstr>
      <vt:lpstr>Important to note </vt:lpstr>
      <vt:lpstr>Kit List</vt:lpstr>
      <vt:lpstr>Cost</vt:lpstr>
      <vt:lpstr>Contact with children / staff</vt:lpstr>
      <vt:lpstr>PowerPoint Presentation</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2023-03-10T13:12:06Z</dcterms:created>
  <dcterms:modified xsi:type="dcterms:W3CDTF">2024-09-18T16:01:19Z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0x0101009A872D1849F5D148B26C532B3CC6DEDD</vt:lpwstr>
  </property>
  <property fmtid="{D5CDD505-2E9C-101B-9397-08002B2CF9AE}" pid="3" name="Order">
    <vt:r8>20113400</vt:r8>
  </property>
  <property fmtid="{D5CDD505-2E9C-101B-9397-08002B2CF9AE}" pid="4" name="MediaServiceImageTags">
    <vt:lpwstr/>
  </property>
</Properties>
</file>