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60" r:id="rId5"/>
    <p:sldId id="256" r:id="rId6"/>
    <p:sldId id="315" r:id="rId7"/>
    <p:sldId id="282" r:id="rId8"/>
    <p:sldId id="268" r:id="rId9"/>
    <p:sldId id="262" r:id="rId10"/>
    <p:sldId id="265" r:id="rId11"/>
    <p:sldId id="266" r:id="rId12"/>
    <p:sldId id="267" r:id="rId13"/>
    <p:sldId id="261" r:id="rId14"/>
    <p:sldId id="318" r:id="rId15"/>
    <p:sldId id="306" r:id="rId16"/>
    <p:sldId id="305" r:id="rId17"/>
    <p:sldId id="311" r:id="rId18"/>
    <p:sldId id="270" r:id="rId19"/>
    <p:sldId id="312" r:id="rId20"/>
    <p:sldId id="310" r:id="rId21"/>
    <p:sldId id="272" r:id="rId22"/>
    <p:sldId id="273" r:id="rId23"/>
    <p:sldId id="319" r:id="rId24"/>
    <p:sldId id="277" r:id="rId25"/>
    <p:sldId id="283" r:id="rId26"/>
    <p:sldId id="264" r:id="rId27"/>
    <p:sldId id="293" r:id="rId28"/>
    <p:sldId id="276" r:id="rId29"/>
    <p:sldId id="278" r:id="rId30"/>
    <p:sldId id="291" r:id="rId31"/>
    <p:sldId id="275" r:id="rId32"/>
    <p:sldId id="316" r:id="rId33"/>
    <p:sldId id="28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16EA"/>
    <a:srgbClr val="00FFFF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59" autoAdjust="0"/>
    <p:restoredTop sz="94660"/>
  </p:normalViewPr>
  <p:slideViewPr>
    <p:cSldViewPr snapToGrid="0">
      <p:cViewPr varScale="1">
        <p:scale>
          <a:sx n="82" d="100"/>
          <a:sy n="82" d="100"/>
        </p:scale>
        <p:origin x="59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HOLDEN" userId="8f054b14-7381-48a6-bb09-6251857634fe" providerId="ADAL" clId="{B91A8716-8F2C-46FE-8E47-B1B3A0956C8A}"/>
    <pc:docChg chg="custSel delSld modSld">
      <pc:chgData name="Tracy HOLDEN" userId="8f054b14-7381-48a6-bb09-6251857634fe" providerId="ADAL" clId="{B91A8716-8F2C-46FE-8E47-B1B3A0956C8A}" dt="2026-06-25T15:21:22.687" v="4" actId="21"/>
      <pc:docMkLst>
        <pc:docMk/>
      </pc:docMkLst>
      <pc:sldChg chg="addSp delSp modSp mod">
        <pc:chgData name="Tracy HOLDEN" userId="8f054b14-7381-48a6-bb09-6251857634fe" providerId="ADAL" clId="{B91A8716-8F2C-46FE-8E47-B1B3A0956C8A}" dt="2026-06-25T15:21:22.687" v="4" actId="21"/>
        <pc:sldMkLst>
          <pc:docMk/>
          <pc:sldMk cId="3779585713" sldId="256"/>
        </pc:sldMkLst>
      </pc:sldChg>
      <pc:sldChg chg="modSp mod">
        <pc:chgData name="Tracy HOLDEN" userId="8f054b14-7381-48a6-bb09-6251857634fe" providerId="ADAL" clId="{B91A8716-8F2C-46FE-8E47-B1B3A0956C8A}" dt="2026-06-23T14:48:08.274" v="1" actId="1076"/>
        <pc:sldMkLst>
          <pc:docMk/>
          <pc:sldMk cId="993188729" sldId="306"/>
        </pc:sldMkLst>
        <pc:spChg chg="mod">
          <ac:chgData name="Tracy HOLDEN" userId="8f054b14-7381-48a6-bb09-6251857634fe" providerId="ADAL" clId="{B91A8716-8F2C-46FE-8E47-B1B3A0956C8A}" dt="2026-06-23T14:48:08.274" v="1" actId="1076"/>
          <ac:spMkLst>
            <pc:docMk/>
            <pc:sldMk cId="993188729" sldId="306"/>
            <ac:spMk id="20" creationId="{00000000-0000-0000-0000-000000000000}"/>
          </ac:spMkLst>
        </pc:spChg>
      </pc:sldChg>
      <pc:sldChg chg="modSp mod">
        <pc:chgData name="Tracy HOLDEN" userId="8f054b14-7381-48a6-bb09-6251857634fe" providerId="ADAL" clId="{B91A8716-8F2C-46FE-8E47-B1B3A0956C8A}" dt="2026-06-23T14:48:47.590" v="2" actId="255"/>
        <pc:sldMkLst>
          <pc:docMk/>
          <pc:sldMk cId="236752337" sldId="310"/>
        </pc:sldMkLst>
        <pc:spChg chg="mod">
          <ac:chgData name="Tracy HOLDEN" userId="8f054b14-7381-48a6-bb09-6251857634fe" providerId="ADAL" clId="{B91A8716-8F2C-46FE-8E47-B1B3A0956C8A}" dt="2026-06-23T14:48:47.590" v="2" actId="255"/>
          <ac:spMkLst>
            <pc:docMk/>
            <pc:sldMk cId="236752337" sldId="310"/>
            <ac:spMk id="6" creationId="{00000000-0000-0000-0000-000000000000}"/>
          </ac:spMkLst>
        </pc:spChg>
      </pc:sldChg>
    </pc:docChg>
  </pc:docChgLst>
  <pc:docChgLst>
    <pc:chgData name="Dylan Cartwright" userId="bea3ec5d-d3dd-4724-9bc8-088245ac4250" providerId="ADAL" clId="{0B3508BA-4899-4425-884C-C6B5BBBECD6C}"/>
    <pc:docChg chg="modSld">
      <pc:chgData name="Dylan Cartwright" userId="bea3ec5d-d3dd-4724-9bc8-088245ac4250" providerId="ADAL" clId="{0B3508BA-4899-4425-884C-C6B5BBBECD6C}" dt="2026-06-29T14:19:14.269" v="20" actId="20577"/>
      <pc:docMkLst>
        <pc:docMk/>
      </pc:docMkLst>
      <pc:sldChg chg="modSp mod">
        <pc:chgData name="Dylan Cartwright" userId="bea3ec5d-d3dd-4724-9bc8-088245ac4250" providerId="ADAL" clId="{0B3508BA-4899-4425-884C-C6B5BBBECD6C}" dt="2026-06-29T06:29:14.422" v="3" actId="20577"/>
        <pc:sldMkLst>
          <pc:docMk/>
          <pc:sldMk cId="3779585713" sldId="256"/>
        </pc:sldMkLst>
        <pc:spChg chg="mod">
          <ac:chgData name="Dylan Cartwright" userId="bea3ec5d-d3dd-4724-9bc8-088245ac4250" providerId="ADAL" clId="{0B3508BA-4899-4425-884C-C6B5BBBECD6C}" dt="2026-06-29T06:29:14.422" v="3" actId="20577"/>
          <ac:spMkLst>
            <pc:docMk/>
            <pc:sldMk cId="3779585713" sldId="256"/>
            <ac:spMk id="3" creationId="{00000000-0000-0000-0000-000000000000}"/>
          </ac:spMkLst>
        </pc:spChg>
      </pc:sldChg>
      <pc:sldChg chg="modSp mod">
        <pc:chgData name="Dylan Cartwright" userId="bea3ec5d-d3dd-4724-9bc8-088245ac4250" providerId="ADAL" clId="{0B3508BA-4899-4425-884C-C6B5BBBECD6C}" dt="2026-06-29T14:19:14.269" v="20" actId="20577"/>
        <pc:sldMkLst>
          <pc:docMk/>
          <pc:sldMk cId="316438254" sldId="316"/>
        </pc:sldMkLst>
        <pc:spChg chg="mod">
          <ac:chgData name="Dylan Cartwright" userId="bea3ec5d-d3dd-4724-9bc8-088245ac4250" providerId="ADAL" clId="{0B3508BA-4899-4425-884C-C6B5BBBECD6C}" dt="2026-06-29T14:19:14.269" v="20" actId="20577"/>
          <ac:spMkLst>
            <pc:docMk/>
            <pc:sldMk cId="316438254" sldId="316"/>
            <ac:spMk id="11" creationId="{7420BFA6-D17B-5A01-8CFE-E7E1C7A3606D}"/>
          </ac:spMkLst>
        </pc:spChg>
      </pc:sldChg>
    </pc:docChg>
  </pc:docChgLst>
  <pc:docChgLst>
    <pc:chgData name="Rachel HUMPHRIES" userId="46f104ce-d55d-42b7-b833-0a85e04164e1" providerId="ADAL" clId="{6CA0828A-C54A-431B-92E1-1269389B780D}"/>
    <pc:docChg chg="undo custSel addSld delSld modSld">
      <pc:chgData name="Rachel HUMPHRIES" userId="46f104ce-d55d-42b7-b833-0a85e04164e1" providerId="ADAL" clId="{6CA0828A-C54A-431B-92E1-1269389B780D}" dt="2026-06-30T12:00:39.217" v="272" actId="20577"/>
      <pc:docMkLst>
        <pc:docMk/>
      </pc:docMkLst>
      <pc:sldChg chg="addSp modSp mod">
        <pc:chgData name="Rachel HUMPHRIES" userId="46f104ce-d55d-42b7-b833-0a85e04164e1" providerId="ADAL" clId="{6CA0828A-C54A-431B-92E1-1269389B780D}" dt="2026-06-22T10:03:09.248" v="250" actId="1076"/>
        <pc:sldMkLst>
          <pc:docMk/>
          <pc:sldMk cId="410447994" sldId="261"/>
        </pc:sldMkLst>
        <pc:spChg chg="add mod">
          <ac:chgData name="Rachel HUMPHRIES" userId="46f104ce-d55d-42b7-b833-0a85e04164e1" providerId="ADAL" clId="{6CA0828A-C54A-431B-92E1-1269389B780D}" dt="2026-06-22T10:00:32.915" v="244" actId="1076"/>
          <ac:spMkLst>
            <pc:docMk/>
            <pc:sldMk cId="410447994" sldId="261"/>
            <ac:spMk id="3" creationId="{A46266AE-00A9-62B3-384F-7A467D7F15EC}"/>
          </ac:spMkLst>
        </pc:spChg>
        <pc:spChg chg="mod">
          <ac:chgData name="Rachel HUMPHRIES" userId="46f104ce-d55d-42b7-b833-0a85e04164e1" providerId="ADAL" clId="{6CA0828A-C54A-431B-92E1-1269389B780D}" dt="2026-06-22T10:03:04.431" v="247" actId="1076"/>
          <ac:spMkLst>
            <pc:docMk/>
            <pc:sldMk cId="410447994" sldId="261"/>
            <ac:spMk id="6" creationId="{950C7C83-F770-3057-FB4B-80514AD6F519}"/>
          </ac:spMkLst>
        </pc:spChg>
        <pc:picChg chg="add mod">
          <ac:chgData name="Rachel HUMPHRIES" userId="46f104ce-d55d-42b7-b833-0a85e04164e1" providerId="ADAL" clId="{6CA0828A-C54A-431B-92E1-1269389B780D}" dt="2026-06-22T10:03:09.248" v="250" actId="1076"/>
          <ac:picMkLst>
            <pc:docMk/>
            <pc:sldMk cId="410447994" sldId="261"/>
            <ac:picMk id="7" creationId="{1B867991-657F-57C5-285C-524C9FAE5A93}"/>
          </ac:picMkLst>
        </pc:picChg>
      </pc:sldChg>
      <pc:sldChg chg="modSp mod">
        <pc:chgData name="Rachel HUMPHRIES" userId="46f104ce-d55d-42b7-b833-0a85e04164e1" providerId="ADAL" clId="{6CA0828A-C54A-431B-92E1-1269389B780D}" dt="2026-06-28T09:20:44.072" v="258" actId="20577"/>
        <pc:sldMkLst>
          <pc:docMk/>
          <pc:sldMk cId="4291644107" sldId="262"/>
        </pc:sldMkLst>
        <pc:spChg chg="mod">
          <ac:chgData name="Rachel HUMPHRIES" userId="46f104ce-d55d-42b7-b833-0a85e04164e1" providerId="ADAL" clId="{6CA0828A-C54A-431B-92E1-1269389B780D}" dt="2026-06-28T09:20:44.072" v="258" actId="20577"/>
          <ac:spMkLst>
            <pc:docMk/>
            <pc:sldMk cId="4291644107" sldId="262"/>
            <ac:spMk id="10" creationId="{4EBC39D5-C03E-C93A-E46A-4F84AF1D289E}"/>
          </ac:spMkLst>
        </pc:spChg>
      </pc:sldChg>
      <pc:sldChg chg="modSp mod">
        <pc:chgData name="Rachel HUMPHRIES" userId="46f104ce-d55d-42b7-b833-0a85e04164e1" providerId="ADAL" clId="{6CA0828A-C54A-431B-92E1-1269389B780D}" dt="2026-06-30T12:00:39.217" v="272" actId="20577"/>
        <pc:sldMkLst>
          <pc:docMk/>
          <pc:sldMk cId="3065412380" sldId="265"/>
        </pc:sldMkLst>
        <pc:spChg chg="mod">
          <ac:chgData name="Rachel HUMPHRIES" userId="46f104ce-d55d-42b7-b833-0a85e04164e1" providerId="ADAL" clId="{6CA0828A-C54A-431B-92E1-1269389B780D}" dt="2026-06-22T09:10:15.447" v="222" actId="1076"/>
          <ac:spMkLst>
            <pc:docMk/>
            <pc:sldMk cId="3065412380" sldId="265"/>
            <ac:spMk id="11" creationId="{AB70272A-1E54-08FF-084F-E1C22B97C044}"/>
          </ac:spMkLst>
        </pc:spChg>
        <pc:spChg chg="mod">
          <ac:chgData name="Rachel HUMPHRIES" userId="46f104ce-d55d-42b7-b833-0a85e04164e1" providerId="ADAL" clId="{6CA0828A-C54A-431B-92E1-1269389B780D}" dt="2026-06-30T12:00:39.217" v="272" actId="20577"/>
          <ac:spMkLst>
            <pc:docMk/>
            <pc:sldMk cId="3065412380" sldId="265"/>
            <ac:spMk id="12" creationId="{33F1CC5C-587D-04EA-09B7-14B5732080D8}"/>
          </ac:spMkLst>
        </pc:spChg>
      </pc:sldChg>
      <pc:sldChg chg="modSp mod">
        <pc:chgData name="Rachel HUMPHRIES" userId="46f104ce-d55d-42b7-b833-0a85e04164e1" providerId="ADAL" clId="{6CA0828A-C54A-431B-92E1-1269389B780D}" dt="2026-06-22T09:09:48.094" v="216" actId="20577"/>
        <pc:sldMkLst>
          <pc:docMk/>
          <pc:sldMk cId="685799596" sldId="268"/>
        </pc:sldMkLst>
        <pc:spChg chg="mod">
          <ac:chgData name="Rachel HUMPHRIES" userId="46f104ce-d55d-42b7-b833-0a85e04164e1" providerId="ADAL" clId="{6CA0828A-C54A-431B-92E1-1269389B780D}" dt="2026-06-22T09:09:48.094" v="216" actId="20577"/>
          <ac:spMkLst>
            <pc:docMk/>
            <pc:sldMk cId="685799596" sldId="268"/>
            <ac:spMk id="3" creationId="{00000000-0000-0000-0000-000000000000}"/>
          </ac:spMkLst>
        </pc:spChg>
        <pc:picChg chg="mod">
          <ac:chgData name="Rachel HUMPHRIES" userId="46f104ce-d55d-42b7-b833-0a85e04164e1" providerId="ADAL" clId="{6CA0828A-C54A-431B-92E1-1269389B780D}" dt="2026-06-22T09:09:31.667" v="185" actId="1076"/>
          <ac:picMkLst>
            <pc:docMk/>
            <pc:sldMk cId="685799596" sldId="268"/>
            <ac:picMk id="5" creationId="{00000000-0000-0000-0000-000000000000}"/>
          </ac:picMkLst>
        </pc:picChg>
      </pc:sldChg>
      <pc:sldChg chg="modSp mod">
        <pc:chgData name="Rachel HUMPHRIES" userId="46f104ce-d55d-42b7-b833-0a85e04164e1" providerId="ADAL" clId="{6CA0828A-C54A-431B-92E1-1269389B780D}" dt="2026-06-28T09:21:48.576" v="263" actId="20577"/>
        <pc:sldMkLst>
          <pc:docMk/>
          <pc:sldMk cId="677919251" sldId="275"/>
        </pc:sldMkLst>
        <pc:spChg chg="mod">
          <ac:chgData name="Rachel HUMPHRIES" userId="46f104ce-d55d-42b7-b833-0a85e04164e1" providerId="ADAL" clId="{6CA0828A-C54A-431B-92E1-1269389B780D}" dt="2026-06-28T09:21:48.576" v="263" actId="20577"/>
          <ac:spMkLst>
            <pc:docMk/>
            <pc:sldMk cId="677919251" sldId="275"/>
            <ac:spMk id="5" creationId="{00000000-0000-0000-0000-000000000000}"/>
          </ac:spMkLst>
        </pc:spChg>
      </pc:sldChg>
      <pc:sldChg chg="modSp mod">
        <pc:chgData name="Rachel HUMPHRIES" userId="46f104ce-d55d-42b7-b833-0a85e04164e1" providerId="ADAL" clId="{6CA0828A-C54A-431B-92E1-1269389B780D}" dt="2026-06-22T09:07:02.229" v="49" actId="20577"/>
        <pc:sldMkLst>
          <pc:docMk/>
          <pc:sldMk cId="1929686525" sldId="277"/>
        </pc:sldMkLst>
        <pc:spChg chg="mod">
          <ac:chgData name="Rachel HUMPHRIES" userId="46f104ce-d55d-42b7-b833-0a85e04164e1" providerId="ADAL" clId="{6CA0828A-C54A-431B-92E1-1269389B780D}" dt="2026-06-22T09:07:02.229" v="49" actId="20577"/>
          <ac:spMkLst>
            <pc:docMk/>
            <pc:sldMk cId="1929686525" sldId="277"/>
            <ac:spMk id="13" creationId="{D72FA5B7-F557-00C0-E123-8B69A2D00B16}"/>
          </ac:spMkLst>
        </pc:spChg>
      </pc:sldChg>
      <pc:sldChg chg="modSp mod">
        <pc:chgData name="Rachel HUMPHRIES" userId="46f104ce-d55d-42b7-b833-0a85e04164e1" providerId="ADAL" clId="{6CA0828A-C54A-431B-92E1-1269389B780D}" dt="2026-06-22T09:08:21.783" v="103" actId="20577"/>
        <pc:sldMkLst>
          <pc:docMk/>
          <pc:sldMk cId="3018196722" sldId="280"/>
        </pc:sldMkLst>
        <pc:spChg chg="mod">
          <ac:chgData name="Rachel HUMPHRIES" userId="46f104ce-d55d-42b7-b833-0a85e04164e1" providerId="ADAL" clId="{6CA0828A-C54A-431B-92E1-1269389B780D}" dt="2026-06-22T09:08:21.783" v="103" actId="20577"/>
          <ac:spMkLst>
            <pc:docMk/>
            <pc:sldMk cId="3018196722" sldId="280"/>
            <ac:spMk id="13" creationId="{2FF80205-3ED9-511D-B713-A18C284F5373}"/>
          </ac:spMkLst>
        </pc:spChg>
      </pc:sldChg>
      <pc:sldChg chg="addSp delSp modSp mod">
        <pc:chgData name="Rachel HUMPHRIES" userId="46f104ce-d55d-42b7-b833-0a85e04164e1" providerId="ADAL" clId="{6CA0828A-C54A-431B-92E1-1269389B780D}" dt="2026-06-22T09:07:57.480" v="80" actId="478"/>
        <pc:sldMkLst>
          <pc:docMk/>
          <pc:sldMk cId="2589616357" sldId="293"/>
        </pc:sldMkLst>
        <pc:spChg chg="mod">
          <ac:chgData name="Rachel HUMPHRIES" userId="46f104ce-d55d-42b7-b833-0a85e04164e1" providerId="ADAL" clId="{6CA0828A-C54A-431B-92E1-1269389B780D}" dt="2026-06-22T09:07:29.870" v="63" actId="20577"/>
          <ac:spMkLst>
            <pc:docMk/>
            <pc:sldMk cId="2589616357" sldId="293"/>
            <ac:spMk id="3" creationId="{D783887A-55EF-6880-EE8F-5B2FA4905F71}"/>
          </ac:spMkLst>
        </pc:spChg>
      </pc:sldChg>
      <pc:sldChg chg="modSp mod">
        <pc:chgData name="Rachel HUMPHRIES" userId="46f104ce-d55d-42b7-b833-0a85e04164e1" providerId="ADAL" clId="{6CA0828A-C54A-431B-92E1-1269389B780D}" dt="2026-06-22T09:08:14.972" v="81" actId="1076"/>
        <pc:sldMkLst>
          <pc:docMk/>
          <pc:sldMk cId="316438254" sldId="316"/>
        </pc:sldMkLst>
        <pc:spChg chg="mod">
          <ac:chgData name="Rachel HUMPHRIES" userId="46f104ce-d55d-42b7-b833-0a85e04164e1" providerId="ADAL" clId="{6CA0828A-C54A-431B-92E1-1269389B780D}" dt="2026-06-22T09:08:14.972" v="81" actId="1076"/>
          <ac:spMkLst>
            <pc:docMk/>
            <pc:sldMk cId="316438254" sldId="316"/>
            <ac:spMk id="11" creationId="{7420BFA6-D17B-5A01-8CFE-E7E1C7A3606D}"/>
          </ac:spMkLst>
        </pc:spChg>
      </pc:sldChg>
      <pc:sldChg chg="add">
        <pc:chgData name="Rachel HUMPHRIES" userId="46f104ce-d55d-42b7-b833-0a85e04164e1" providerId="ADAL" clId="{6CA0828A-C54A-431B-92E1-1269389B780D}" dt="2026-06-28T09:21:08.183" v="259"/>
        <pc:sldMkLst>
          <pc:docMk/>
          <pc:sldMk cId="211564037" sldId="318"/>
        </pc:sldMkLst>
      </pc:sldChg>
      <pc:sldChg chg="add">
        <pc:chgData name="Rachel HUMPHRIES" userId="46f104ce-d55d-42b7-b833-0a85e04164e1" providerId="ADAL" clId="{6CA0828A-C54A-431B-92E1-1269389B780D}" dt="2026-06-28T09:21:43.117" v="261"/>
        <pc:sldMkLst>
          <pc:docMk/>
          <pc:sldMk cId="789358264" sldId="31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79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498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252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018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577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921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294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54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62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42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5531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84034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739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8893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762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3986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882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6/30/2026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0504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3.wdp"/><Relationship Id="rId7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microsoft.com/office/2007/relationships/hdphoto" Target="../media/hdphoto6.wdp"/><Relationship Id="rId5" Type="http://schemas.microsoft.com/office/2007/relationships/hdphoto" Target="../media/hdphoto1.wdp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westacre-middle-school.co.uk/new-year-5-intake-september-2026/" TargetMode="Externa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89330" y="1973913"/>
            <a:ext cx="18473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4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en-US" sz="4800" b="1" u="sng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2068376" y="5173591"/>
            <a:ext cx="8048977" cy="1319566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14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32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32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/>
          </a:p>
          <a:p>
            <a:endParaRPr lang="en-GB" sz="3200" dirty="0"/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674" y="1242543"/>
            <a:ext cx="3459480" cy="405511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Rectangle 2"/>
          <p:cNvSpPr/>
          <p:nvPr/>
        </p:nvSpPr>
        <p:spPr>
          <a:xfrm>
            <a:off x="3329795" y="211419"/>
            <a:ext cx="55326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Welcome to</a:t>
            </a:r>
            <a:endParaRPr lang="en-US" sz="5400" b="1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3057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71256" y="153439"/>
            <a:ext cx="6036964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Your child belongs to</a:t>
            </a:r>
            <a:endParaRPr lang="en-US" sz="54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r>
              <a:rPr lang="en-US" sz="5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5DC </a:t>
            </a:r>
            <a:endParaRPr lang="en-US" sz="36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</p:txBody>
      </p:sp>
      <p:sp>
        <p:nvSpPr>
          <p:cNvPr id="10" name="AutoShape 2">
            <a:extLst>
              <a:ext uri="{FF2B5EF4-FFF2-40B4-BE49-F238E27FC236}">
                <a16:creationId xmlns:a16="http://schemas.microsoft.com/office/drawing/2014/main" id="{F09A4A6A-8024-161B-8AC1-3B9C86B7E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5131" y="5416548"/>
            <a:ext cx="8048977" cy="1319566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14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32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32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/>
          </a:p>
          <a:p>
            <a:endParaRPr lang="en-GB" sz="3200" dirty="0"/>
          </a:p>
        </p:txBody>
      </p:sp>
      <p:pic>
        <p:nvPicPr>
          <p:cNvPr id="14" name="Picture 13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35374DB6-8C60-5A66-FD58-61A7C17D4561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779585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4C1B7-3DF5-1F25-80E4-6CC75CFEC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2">
            <a:extLst>
              <a:ext uri="{FF2B5EF4-FFF2-40B4-BE49-F238E27FC236}">
                <a16:creationId xmlns:a16="http://schemas.microsoft.com/office/drawing/2014/main" id="{61D1B276-02F4-997E-4D99-8090D611C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434" y="5758895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12" name="Picture 11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D6AC62E6-A520-AF7C-30F9-7FE583E4D997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Picture 5" descr="A puzzle pieces with words&#10;&#10;AI-generated content may be incorrect.">
            <a:extLst>
              <a:ext uri="{FF2B5EF4-FFF2-40B4-BE49-F238E27FC236}">
                <a16:creationId xmlns:a16="http://schemas.microsoft.com/office/drawing/2014/main" id="{532418A4-86C4-0DCF-B157-177B33B857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32949" y="156197"/>
            <a:ext cx="7927095" cy="522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635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zzle pieces with different colors&#10;&#10;AI-generated content may be incorrect.">
            <a:extLst>
              <a:ext uri="{FF2B5EF4-FFF2-40B4-BE49-F238E27FC236}">
                <a16:creationId xmlns:a16="http://schemas.microsoft.com/office/drawing/2014/main" id="{6E2EE3AC-6DFD-D0AD-0E39-A04CF11446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7" t="6621" r="3178" b="7216"/>
          <a:stretch>
            <a:fillRect/>
          </a:stretch>
        </p:blipFill>
        <p:spPr>
          <a:xfrm>
            <a:off x="2202213" y="533071"/>
            <a:ext cx="7784932" cy="4927808"/>
          </a:xfrm>
          <a:prstGeom prst="rect">
            <a:avLst/>
          </a:prstGeom>
        </p:spPr>
      </p:pic>
      <p:pic>
        <p:nvPicPr>
          <p:cNvPr id="7" name="Picture 6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195CE2E4-5B92-A156-7121-83C629F695DA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AutoShape 2">
            <a:extLst>
              <a:ext uri="{FF2B5EF4-FFF2-40B4-BE49-F238E27FC236}">
                <a16:creationId xmlns:a16="http://schemas.microsoft.com/office/drawing/2014/main" id="{4EF77336-1FD9-3273-908D-B308F81B5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434" y="5758895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11594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981" y="2465042"/>
            <a:ext cx="4080933" cy="3380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49180" y="1012452"/>
            <a:ext cx="7790667" cy="52322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b="1" u="sng" dirty="0">
                <a:latin typeface="SassoonPrimaryInfant"/>
              </a:rPr>
              <a:t>So far…….</a:t>
            </a:r>
          </a:p>
          <a:p>
            <a:r>
              <a:rPr lang="en-GB" sz="3200" dirty="0">
                <a:latin typeface="SassoonPrimaryInfant"/>
              </a:rPr>
              <a:t>Year Leader has visited all of the </a:t>
            </a:r>
          </a:p>
          <a:p>
            <a:r>
              <a:rPr lang="en-GB" sz="3200" dirty="0">
                <a:latin typeface="SassoonPrimaryInfant"/>
              </a:rPr>
              <a:t>first schools to meet the children </a:t>
            </a:r>
          </a:p>
          <a:p>
            <a:r>
              <a:rPr lang="en-GB" sz="3200" dirty="0">
                <a:latin typeface="SassoonPrimaryInfant"/>
              </a:rPr>
              <a:t>and their current teachers.</a:t>
            </a:r>
          </a:p>
          <a:p>
            <a:endParaRPr lang="en-GB" sz="3200" b="1" u="sng" dirty="0">
              <a:latin typeface="SassoonPrimaryInfant"/>
            </a:endParaRPr>
          </a:p>
          <a:p>
            <a:r>
              <a:rPr lang="en-GB" sz="3200" dirty="0">
                <a:latin typeface="SassoonPrimaryInfant"/>
              </a:rPr>
              <a:t>One of our current year 5 teachers showed your children a PowerPoint and </a:t>
            </a:r>
          </a:p>
          <a:p>
            <a:r>
              <a:rPr lang="en-GB" sz="3200" dirty="0">
                <a:latin typeface="SassoonPrimaryInfant"/>
              </a:rPr>
              <a:t>answered their questions.</a:t>
            </a:r>
            <a:r>
              <a:rPr lang="en-GB" sz="3200" dirty="0">
                <a:solidFill>
                  <a:srgbClr val="00B050"/>
                </a:solidFill>
                <a:latin typeface="SassoonPrimaryInfant"/>
              </a:rPr>
              <a:t> </a:t>
            </a:r>
            <a:endParaRPr lang="en-GB" sz="3200" dirty="0">
              <a:latin typeface="SassoonPrimaryInfant"/>
            </a:endParaRPr>
          </a:p>
          <a:p>
            <a:endParaRPr lang="en-GB" sz="24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AutoShape 2">
            <a:extLst>
              <a:ext uri="{FF2B5EF4-FFF2-40B4-BE49-F238E27FC236}">
                <a16:creationId xmlns:a16="http://schemas.microsoft.com/office/drawing/2014/main" id="{E8EEB4DB-E4A5-8A97-158A-0E80496440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434" y="5758895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FC5DB104-C27D-0196-E2F6-DA31937AB8E8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68579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5" y="2178097"/>
            <a:ext cx="3873201" cy="2766285"/>
          </a:xfrm>
          <a:prstGeom prst="rect">
            <a:avLst/>
          </a:prstGeom>
        </p:spPr>
      </p:pic>
      <p:pic>
        <p:nvPicPr>
          <p:cNvPr id="6" name="Picture 5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2CDA98B7-DB0F-4ECF-E583-C8A48A493471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EBC39D5-C03E-C93A-E46A-4F84AF1D289E}"/>
              </a:ext>
            </a:extLst>
          </p:cNvPr>
          <p:cNvSpPr txBox="1"/>
          <p:nvPr/>
        </p:nvSpPr>
        <p:spPr>
          <a:xfrm>
            <a:off x="4212495" y="1055085"/>
            <a:ext cx="7790667" cy="541686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400" b="1" u="sng" dirty="0">
                <a:latin typeface="SassoonPrimaryInfant"/>
              </a:rPr>
              <a:t>Thursday 3</a:t>
            </a:r>
            <a:r>
              <a:rPr lang="en-GB" sz="4400" b="1" u="sng" baseline="30000" dirty="0">
                <a:latin typeface="SassoonPrimaryInfant"/>
              </a:rPr>
              <a:t>rd</a:t>
            </a:r>
            <a:r>
              <a:rPr lang="en-GB" sz="4400" b="1" u="sng" dirty="0">
                <a:latin typeface="SassoonPrimaryInfant"/>
              </a:rPr>
              <a:t> September</a:t>
            </a:r>
            <a:endParaRPr lang="en-US" sz="4400" b="1" u="sng" dirty="0">
              <a:latin typeface="SassoonPrimaryInfant"/>
            </a:endParaRPr>
          </a:p>
          <a:p>
            <a:endParaRPr lang="en-GB" sz="3200" dirty="0">
              <a:latin typeface="SassoonPrimaryInfant"/>
            </a:endParaRPr>
          </a:p>
          <a:p>
            <a:r>
              <a:rPr lang="en-GB" sz="3200" dirty="0">
                <a:latin typeface="SassoonPrimaryInfant"/>
              </a:rPr>
              <a:t>Children go to Y5 Playground</a:t>
            </a:r>
            <a:endParaRPr lang="en-GB" dirty="0"/>
          </a:p>
          <a:p>
            <a:endParaRPr lang="en-GB" sz="3200" dirty="0">
              <a:latin typeface="SassoonPrimaryInfant"/>
            </a:endParaRPr>
          </a:p>
          <a:p>
            <a:r>
              <a:rPr lang="en-GB" sz="3200" dirty="0">
                <a:latin typeface="SassoonPrimaryInfant"/>
              </a:rPr>
              <a:t>We are in our classrooms at 8:25am</a:t>
            </a:r>
            <a:endParaRPr lang="en-GB" dirty="0"/>
          </a:p>
          <a:p>
            <a:endParaRPr lang="en-GB" sz="3200" dirty="0">
              <a:latin typeface="SassoonPrimaryInfant"/>
            </a:endParaRPr>
          </a:p>
          <a:p>
            <a:r>
              <a:rPr lang="en-GB" sz="3200" dirty="0">
                <a:latin typeface="SassoonPrimaryInfant"/>
              </a:rPr>
              <a:t>Parents to drop their child off at the front</a:t>
            </a:r>
            <a:endParaRPr lang="en-GB" dirty="0"/>
          </a:p>
          <a:p>
            <a:r>
              <a:rPr lang="en-GB" sz="3200" dirty="0">
                <a:latin typeface="SassoonPrimaryInfant"/>
              </a:rPr>
              <a:t>or back gate.</a:t>
            </a:r>
            <a:endParaRPr lang="en-GB" dirty="0">
              <a:latin typeface="SassoonPrimaryInfant"/>
            </a:endParaRPr>
          </a:p>
          <a:p>
            <a:endParaRPr lang="en-GB" sz="24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AutoShape 2">
            <a:extLst>
              <a:ext uri="{FF2B5EF4-FFF2-40B4-BE49-F238E27FC236}">
                <a16:creationId xmlns:a16="http://schemas.microsoft.com/office/drawing/2014/main" id="{E682B9F8-E0C4-C0EB-27A2-6FE2592FC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434" y="5758895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91644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rcRect l="13" t="4000" r="608" b="4157"/>
          <a:stretch>
            <a:fillRect/>
          </a:stretch>
        </p:blipFill>
        <p:spPr>
          <a:xfrm>
            <a:off x="7830244" y="339023"/>
            <a:ext cx="3364953" cy="23591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25" y="3208311"/>
            <a:ext cx="4323597" cy="2829991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B05A67E2-F0EE-1276-4C76-928BE0BE3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6608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CC8E03C0-0E6C-A50B-932B-45C3D6C3E779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B70272A-1E54-08FF-084F-E1C22B97C044}"/>
              </a:ext>
            </a:extLst>
          </p:cNvPr>
          <p:cNvSpPr txBox="1"/>
          <p:nvPr/>
        </p:nvSpPr>
        <p:spPr>
          <a:xfrm>
            <a:off x="1829218" y="765333"/>
            <a:ext cx="6001026" cy="22775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SassoonPrimaryInfant"/>
              </a:rPr>
              <a:t>Current lunch cost is £2.61</a:t>
            </a:r>
          </a:p>
          <a:p>
            <a:r>
              <a:rPr lang="en-US" sz="2400" dirty="0">
                <a:latin typeface="SassoonPrimaryInfant"/>
              </a:rPr>
              <a:t>(This is subject to change for September). </a:t>
            </a:r>
          </a:p>
          <a:p>
            <a:endParaRPr lang="en-US" sz="2400" dirty="0">
              <a:latin typeface="SassoonPrimaryInfant"/>
            </a:endParaRPr>
          </a:p>
          <a:p>
            <a:r>
              <a:rPr lang="en-US" sz="2400" dirty="0">
                <a:latin typeface="SassoonPrimaryInfant"/>
              </a:rPr>
              <a:t>Water is free, other drinks cost 90p –£1.10 </a:t>
            </a:r>
          </a:p>
          <a:p>
            <a:endParaRPr lang="en-US" sz="2800" dirty="0">
              <a:latin typeface="SassoonPrimaryInfant"/>
            </a:endParaRPr>
          </a:p>
          <a:p>
            <a:pPr algn="l"/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F1CC5C-587D-04EA-09B7-14B5732080D8}"/>
              </a:ext>
            </a:extLst>
          </p:cNvPr>
          <p:cNvSpPr txBox="1"/>
          <p:nvPr/>
        </p:nvSpPr>
        <p:spPr>
          <a:xfrm>
            <a:off x="4704258" y="3924652"/>
            <a:ext cx="7362917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>
                <a:latin typeface="SassoonPrimaryInfant"/>
              </a:rPr>
              <a:t>Children need a </a:t>
            </a:r>
            <a:r>
              <a:rPr lang="en-US" sz="2800">
                <a:latin typeface="SassoonPrimaryInfant"/>
              </a:rPr>
              <a:t>pre-loaded Arbor </a:t>
            </a:r>
            <a:r>
              <a:rPr lang="en-US" sz="2800" dirty="0">
                <a:latin typeface="SassoonPrimaryInfant"/>
              </a:rPr>
              <a:t>account to purchase hot meals. </a:t>
            </a:r>
          </a:p>
        </p:txBody>
      </p:sp>
    </p:spTree>
    <p:extLst>
      <p:ext uri="{BB962C8B-B14F-4D97-AF65-F5344CB8AC3E}">
        <p14:creationId xmlns:p14="http://schemas.microsoft.com/office/powerpoint/2010/main" val="3065412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989984" y="1122230"/>
            <a:ext cx="6213681" cy="35394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4400" u="sng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School Bag</a:t>
            </a:r>
            <a:endParaRPr lang="en-US" sz="4400"/>
          </a:p>
          <a:p>
            <a:pPr algn="ctr"/>
            <a:endParaRPr lang="en-US" sz="36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  <a:p>
            <a:pPr algn="ctr"/>
            <a:r>
              <a:rPr lang="en-US" sz="36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Reading book</a:t>
            </a:r>
            <a:endParaRPr lang="en-US" dirty="0"/>
          </a:p>
          <a:p>
            <a:pPr algn="ctr"/>
            <a:r>
              <a:rPr lang="en-US" sz="36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Learning Journal </a:t>
            </a:r>
          </a:p>
          <a:p>
            <a:pPr algn="ctr"/>
            <a:r>
              <a:rPr lang="en-US" sz="36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Pencil Case</a:t>
            </a:r>
          </a:p>
          <a:p>
            <a:pPr algn="ctr"/>
            <a:r>
              <a:rPr lang="en-US" sz="36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Water Bottle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792591">
            <a:off x="1996203" y="81657"/>
            <a:ext cx="1845859" cy="1845859"/>
          </a:xfrm>
          <a:prstGeom prst="rect">
            <a:avLst/>
          </a:prstGeom>
        </p:spPr>
      </p:pic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DE52BA15-79A6-D944-168C-D5CF691266A1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F2380B29-E763-1456-95BF-4D834D758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2" name="Picture 1" descr="Pile Of Books To Read Stock Photo - Image: 21684380">
            <a:extLst>
              <a:ext uri="{FF2B5EF4-FFF2-40B4-BE49-F238E27FC236}">
                <a16:creationId xmlns:a16="http://schemas.microsoft.com/office/drawing/2014/main" id="{CB5B32F7-FD67-60B9-F361-B7FE0D5470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8863" y="2759676"/>
            <a:ext cx="1826329" cy="2481649"/>
          </a:xfrm>
          <a:prstGeom prst="rect">
            <a:avLst/>
          </a:prstGeom>
        </p:spPr>
      </p:pic>
      <p:pic>
        <p:nvPicPr>
          <p:cNvPr id="4" name="Picture 3" descr="Pencil case fabric pencil case washable pencil case UK | Etsy">
            <a:extLst>
              <a:ext uri="{FF2B5EF4-FFF2-40B4-BE49-F238E27FC236}">
                <a16:creationId xmlns:a16="http://schemas.microsoft.com/office/drawing/2014/main" id="{099FA3AA-45D5-8DCB-4829-85A6B94303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28121" y="1599941"/>
            <a:ext cx="2224219" cy="1670740"/>
          </a:xfrm>
          <a:prstGeom prst="rect">
            <a:avLst/>
          </a:prstGeom>
        </p:spPr>
      </p:pic>
      <p:pic>
        <p:nvPicPr>
          <p:cNvPr id="7" name="Picture 6" descr="Ion8 Water Bottle, 500 ml/18 oz, Leak Proof, Easy to Open, Secure Lock, Dishwasher Safe, BPA Free, Hygienic Flip Cover, Carry Handle, Fits Cup Holders, Easy Clean, Carbon Neutral, Purple">
            <a:extLst>
              <a:ext uri="{FF2B5EF4-FFF2-40B4-BE49-F238E27FC236}">
                <a16:creationId xmlns:a16="http://schemas.microsoft.com/office/drawing/2014/main" id="{646CCC49-2BC5-3A0A-869E-1C963AA6688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94646" y="3449594"/>
            <a:ext cx="745113" cy="241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15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8214" y="330219"/>
            <a:ext cx="2086470" cy="14842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57672" y="149273"/>
            <a:ext cx="2684272" cy="2684272"/>
          </a:xfrm>
          <a:prstGeom prst="rect">
            <a:avLst/>
          </a:prstGeom>
        </p:spPr>
      </p:pic>
      <p:sp>
        <p:nvSpPr>
          <p:cNvPr id="7" name="AutoShape 2">
            <a:extLst>
              <a:ext uri="{FF2B5EF4-FFF2-40B4-BE49-F238E27FC236}">
                <a16:creationId xmlns:a16="http://schemas.microsoft.com/office/drawing/2014/main" id="{7F083974-CF74-786F-FCA7-0AC9C5F0C2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97368538-D073-CC4E-703E-537A7FE9958B}"/>
              </a:ext>
            </a:extLst>
          </p:cNvPr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555EA8E-315C-0B8E-D831-1CF33DE8E0C3}"/>
              </a:ext>
            </a:extLst>
          </p:cNvPr>
          <p:cNvSpPr txBox="1"/>
          <p:nvPr/>
        </p:nvSpPr>
        <p:spPr>
          <a:xfrm>
            <a:off x="2797790" y="491621"/>
            <a:ext cx="6606212" cy="48320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b="1" u="sng" dirty="0">
                <a:latin typeface="SassoonPrimaryInfant"/>
              </a:rPr>
              <a:t>Pencil Case</a:t>
            </a:r>
            <a:endParaRPr lang="en-US" sz="4000" dirty="0">
              <a:latin typeface="SassoonPrimaryInfant"/>
            </a:endParaRPr>
          </a:p>
          <a:p>
            <a:pPr algn="ctr"/>
            <a:endParaRPr lang="en-US" sz="1600" dirty="0">
              <a:latin typeface="SassoonPrimaryInfant"/>
            </a:endParaRPr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Blue handwriting pen (not biro)</a:t>
            </a:r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Pencil</a:t>
            </a:r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Glue Sticks</a:t>
            </a:r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Red Pen</a:t>
            </a:r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Pencil crayons</a:t>
            </a:r>
            <a:endParaRPr lang="en-US" dirty="0"/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Rubber</a:t>
            </a:r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Sharpener</a:t>
            </a:r>
          </a:p>
          <a:p>
            <a:pPr marL="571500" indent="-571500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Highlighter</a:t>
            </a:r>
          </a:p>
          <a:p>
            <a:pPr marL="571500" indent="-571500" algn="l">
              <a:buFont typeface="Arial,Sans-Serif"/>
              <a:buChar char="•"/>
            </a:pPr>
            <a:r>
              <a:rPr lang="en-US" sz="2800" dirty="0">
                <a:latin typeface="SassoonPrimaryInfant"/>
              </a:rPr>
              <a:t>Ruler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792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50C7C83-F770-3057-FB4B-80514AD6F519}"/>
              </a:ext>
            </a:extLst>
          </p:cNvPr>
          <p:cNvSpPr txBox="1"/>
          <p:nvPr/>
        </p:nvSpPr>
        <p:spPr>
          <a:xfrm>
            <a:off x="2066700" y="228694"/>
            <a:ext cx="7717244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 b="1" dirty="0">
                <a:latin typeface="SassoonPrimaryInfant"/>
              </a:rPr>
              <a:t>Learning Journal</a:t>
            </a:r>
          </a:p>
          <a:p>
            <a:pPr algn="ctr"/>
            <a:endParaRPr lang="en-US" sz="2400" dirty="0">
              <a:latin typeface="SassoonPrimaryInfant"/>
            </a:endParaRP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BF054F38-04C7-7F63-1614-B902A4B08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11" name="Picture 10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2F7A9BBC-10F9-FCF8-27FE-B12AC5C15DEE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867991-657F-57C5-285C-524C9FAE5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" t="2717" r="50715" b="5149"/>
          <a:stretch>
            <a:fillRect/>
          </a:stretch>
        </p:blipFill>
        <p:spPr>
          <a:xfrm>
            <a:off x="1786038" y="1063616"/>
            <a:ext cx="3047219" cy="44826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6266AE-00A9-62B3-384F-7A467D7F15EC}"/>
              </a:ext>
            </a:extLst>
          </p:cNvPr>
          <p:cNvSpPr txBox="1"/>
          <p:nvPr/>
        </p:nvSpPr>
        <p:spPr>
          <a:xfrm>
            <a:off x="5925322" y="2136338"/>
            <a:ext cx="609755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2400" dirty="0">
              <a:latin typeface="SassoonPrimaryInfant"/>
            </a:endParaRPr>
          </a:p>
          <a:p>
            <a:pPr algn="ctr"/>
            <a:r>
              <a:rPr lang="en-US" sz="2400" dirty="0">
                <a:latin typeface="SassoonPrimaryInfant"/>
              </a:rPr>
              <a:t>Key Communication between home and school &amp; timetable</a:t>
            </a:r>
            <a:endParaRPr lang="en-US" sz="2400" dirty="0">
              <a:latin typeface="Century Gothic" panose="020B0502020202020204"/>
            </a:endParaRPr>
          </a:p>
          <a:p>
            <a:pPr algn="ctr"/>
            <a:endParaRPr lang="en-US" sz="1800" dirty="0">
              <a:latin typeface="SassoonPrimaryInfant"/>
            </a:endParaRPr>
          </a:p>
          <a:p>
            <a:pPr algn="ctr"/>
            <a:endParaRPr lang="en-US" sz="1800" dirty="0">
              <a:latin typeface="SassoonPrimaryInfant"/>
              <a:ea typeface="+mn-lt"/>
              <a:cs typeface="+mn-lt"/>
            </a:endParaRPr>
          </a:p>
          <a:p>
            <a:pPr algn="ctr"/>
            <a:r>
              <a:rPr lang="en-US" sz="1800" dirty="0">
                <a:latin typeface="SassoonPrimaryInfant"/>
                <a:ea typeface="+mn-lt"/>
                <a:cs typeface="+mn-lt"/>
              </a:rPr>
              <a:t>Westacre Middle School website </a:t>
            </a:r>
          </a:p>
          <a:p>
            <a:pPr algn="ctr"/>
            <a:r>
              <a:rPr lang="en-GB" sz="1800" dirty="0">
                <a:hlinkClick r:id="rId5"/>
              </a:rPr>
              <a:t>New Year 5 Intake September 2026 | Westacre Middle School</a:t>
            </a:r>
            <a:endParaRPr lang="en-US" sz="1800" dirty="0">
              <a:latin typeface="SassoonPrimaryInfant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447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000114" y="512426"/>
            <a:ext cx="4186488" cy="1323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HOMEWORK</a:t>
            </a:r>
            <a:endParaRPr lang="en-US" sz="4000" b="1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endParaRPr lang="en-US" sz="4000" b="0" u="sng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9793" y="1837185"/>
            <a:ext cx="7408274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PrimaryInfant"/>
              </a:rPr>
              <a:t>Reading </a:t>
            </a:r>
            <a:r>
              <a:rPr lang="en-GB" sz="2400" dirty="0">
                <a:latin typeface="SassoonPrimaryInfant"/>
              </a:rPr>
              <a:t>- we recommend 4 times a week, which should be recorded in Learning Journal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SassoonPrimaryInfan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/>
              </a:rPr>
              <a:t>Online </a:t>
            </a:r>
            <a:r>
              <a:rPr lang="en-GB" sz="2400" b="1" dirty="0">
                <a:latin typeface="SassoonPrimaryInfant"/>
              </a:rPr>
              <a:t>Maths </a:t>
            </a:r>
            <a:r>
              <a:rPr lang="en-GB" sz="2400" dirty="0">
                <a:latin typeface="SassoonPrimaryInfant"/>
              </a:rPr>
              <a:t>Practice (including Century Tech or Times Table Rock Stars)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SassoonPrimaryInfan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SassoonPrimaryInfant"/>
              </a:rPr>
              <a:t>Spellings </a:t>
            </a:r>
            <a:r>
              <a:rPr lang="en-GB" sz="2400" dirty="0">
                <a:latin typeface="SassoonPrimaryInfant"/>
              </a:rPr>
              <a:t>will be given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SassoonPrimaryInfan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/>
              </a:rPr>
              <a:t>Topic-based </a:t>
            </a:r>
            <a:r>
              <a:rPr lang="en-GB" sz="2400" b="1" dirty="0">
                <a:latin typeface="SassoonPrimaryInfant"/>
              </a:rPr>
              <a:t>project </a:t>
            </a:r>
            <a:r>
              <a:rPr lang="en-GB" sz="2400" dirty="0">
                <a:latin typeface="SassoonPrimaryInfant"/>
              </a:rPr>
              <a:t>homework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120" y="1173561"/>
            <a:ext cx="2004668" cy="14266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7798" y="4242749"/>
            <a:ext cx="2010328" cy="1428473"/>
          </a:xfrm>
          <a:prstGeom prst="rect">
            <a:avLst/>
          </a:prstGeom>
        </p:spPr>
      </p:pic>
      <p:pic>
        <p:nvPicPr>
          <p:cNvPr id="12" name="Picture 11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F0D0A783-20BA-C0CF-F6BE-8FA1080D3EF7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4" name="AutoShape 2">
            <a:extLst>
              <a:ext uri="{FF2B5EF4-FFF2-40B4-BE49-F238E27FC236}">
                <a16:creationId xmlns:a16="http://schemas.microsoft.com/office/drawing/2014/main" id="{58489FE3-F6FD-6EFD-4C90-C4D661298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1536B0A-526B-0B5F-D281-ACDDCE4DC3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14016" y="2705037"/>
            <a:ext cx="1447925" cy="14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64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2382" y="365125"/>
            <a:ext cx="10515600" cy="1325563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482599" y="-45640"/>
            <a:ext cx="996214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At Westacre we have high standards o</a:t>
            </a:r>
            <a:r>
              <a:rPr lang="en-US" sz="28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f </a:t>
            </a:r>
            <a:r>
              <a:rPr lang="en-US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u</a:t>
            </a:r>
            <a:r>
              <a:rPr lang="en-US" sz="28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niform.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7849" y="505397"/>
            <a:ext cx="5076825" cy="62311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8423" y="1389898"/>
            <a:ext cx="1249788" cy="1463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6576485" y="2408494"/>
            <a:ext cx="1249788" cy="1463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6731" y="4350805"/>
            <a:ext cx="1255885" cy="1524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0444" y="3953732"/>
            <a:ext cx="1249788" cy="1463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4732" y="5066971"/>
            <a:ext cx="1249788" cy="1463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4732" y="6295891"/>
            <a:ext cx="1249788" cy="1463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9409" y="5768944"/>
            <a:ext cx="1255885" cy="15241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82048" y="879348"/>
            <a:ext cx="2377510" cy="707886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000" dirty="0">
                <a:ln w="0"/>
                <a:latin typeface="SassoonPrimaryInfant"/>
              </a:rPr>
              <a:t>White, collared shirt.</a:t>
            </a:r>
          </a:p>
          <a:p>
            <a:pPr algn="ctr"/>
            <a:r>
              <a:rPr lang="en-US" sz="2000" b="0" cap="none" spc="0" dirty="0">
                <a:ln w="0"/>
                <a:latin typeface="SassoonPrimaryInfant"/>
              </a:rPr>
              <a:t>Top button done up</a:t>
            </a:r>
            <a:r>
              <a:rPr lang="en-US" sz="2000" b="0" cap="none" spc="0" dirty="0">
                <a:ln w="0"/>
                <a:solidFill>
                  <a:srgbClr val="FF0000"/>
                </a:solidFill>
                <a:latin typeface="Comic Sans MS"/>
              </a:rPr>
              <a:t>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4937" y="2903954"/>
            <a:ext cx="2377940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Grey k</a:t>
            </a:r>
            <a:r>
              <a:rPr lang="en-US" sz="20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nee length/</a:t>
            </a:r>
          </a:p>
          <a:p>
            <a:pPr algn="ctr"/>
            <a:r>
              <a:rPr lang="en-US" sz="2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j</a:t>
            </a:r>
            <a:r>
              <a:rPr lang="en-US" sz="20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ust below </a:t>
            </a:r>
          </a:p>
          <a:p>
            <a:pPr algn="ctr"/>
            <a:r>
              <a:rPr lang="en-US" sz="20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the knee skirt</a:t>
            </a:r>
          </a:p>
          <a:p>
            <a:pPr algn="ctr"/>
            <a:r>
              <a:rPr lang="en-US" sz="12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(no leggings or tight</a:t>
            </a:r>
          </a:p>
          <a:p>
            <a:pPr algn="ctr"/>
            <a:r>
              <a:rPr lang="en-US" sz="12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Fitting trousers)</a:t>
            </a:r>
            <a:endParaRPr lang="en-US" sz="12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45549" y="2012218"/>
            <a:ext cx="1357230" cy="369332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err="1">
                <a:latin typeface="SassoonPrimaryInfant"/>
              </a:rPr>
              <a:t>Westacre</a:t>
            </a:r>
            <a:r>
              <a:rPr lang="en-US" dirty="0">
                <a:latin typeface="SassoonPrimaryInfant"/>
              </a:rPr>
              <a:t> tie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789205" y="3505754"/>
            <a:ext cx="1788823" cy="707886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Formal grey </a:t>
            </a:r>
          </a:p>
          <a:p>
            <a:pPr algn="ctr"/>
            <a:r>
              <a:rPr lang="en-US" sz="2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shorts/trousers</a:t>
            </a:r>
            <a:endParaRPr lang="en-US" sz="2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7976" y="4690717"/>
            <a:ext cx="2123337" cy="707886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0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Grey school socks/</a:t>
            </a:r>
          </a:p>
          <a:p>
            <a:pPr algn="ctr"/>
            <a:r>
              <a:rPr lang="en-US" sz="2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tights</a:t>
            </a:r>
            <a:endParaRPr lang="en-US" sz="2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901210" y="5418169"/>
            <a:ext cx="2023951" cy="40011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0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Grey school socks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33683" y="5646931"/>
            <a:ext cx="2113014" cy="92333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Black, formal school </a:t>
            </a:r>
          </a:p>
          <a:p>
            <a:pPr algn="ctr"/>
            <a:r>
              <a:rPr lang="en-U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shoes</a:t>
            </a:r>
            <a:r>
              <a:rPr lang="en-US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 </a:t>
            </a:r>
          </a:p>
          <a:p>
            <a:pPr algn="ctr"/>
            <a:r>
              <a:rPr lang="en-U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(no trainers)</a:t>
            </a:r>
            <a:endParaRPr lang="en-US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07739" y="505397"/>
            <a:ext cx="2134015" cy="62160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18675" y="4368641"/>
            <a:ext cx="1249788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887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540116"/>
              </p:ext>
            </p:extLst>
          </p:nvPr>
        </p:nvGraphicFramePr>
        <p:xfrm>
          <a:off x="655637" y="2123936"/>
          <a:ext cx="4574887" cy="4213596"/>
        </p:xfrm>
        <a:graphic>
          <a:graphicData uri="http://schemas.openxmlformats.org/drawingml/2006/table">
            <a:tbl>
              <a:tblPr/>
              <a:tblGrid>
                <a:gridCol w="4574887">
                  <a:extLst>
                    <a:ext uri="{9D8B030D-6E8A-4147-A177-3AD203B41FA5}">
                      <a16:colId xmlns:a16="http://schemas.microsoft.com/office/drawing/2014/main" val="3574844741"/>
                    </a:ext>
                  </a:extLst>
                </a:gridCol>
              </a:tblGrid>
              <a:tr h="322986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b="1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Compulsory Uniform</a:t>
                      </a:r>
                      <a:endParaRPr lang="en-GB" sz="24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/>
                      </a:endParaRP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0722377"/>
                  </a:ext>
                </a:extLst>
              </a:tr>
              <a:tr h="480022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Navy V-Neck jumper with school logo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1856871"/>
                  </a:ext>
                </a:extLst>
              </a:tr>
              <a:tr h="489255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White shirt with top button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3621302"/>
                  </a:ext>
                </a:extLst>
              </a:tr>
              <a:tr h="308508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Navy and red striped tie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8201239"/>
                  </a:ext>
                </a:extLst>
              </a:tr>
              <a:tr h="475602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Formal grey/charcoal grey trousers or skirt (knee length) *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3334241"/>
                  </a:ext>
                </a:extLst>
              </a:tr>
              <a:tr h="475602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Black, formal shoes (no heels/no boots/no canvas shoes or trainers)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361700"/>
                  </a:ext>
                </a:extLst>
              </a:tr>
              <a:tr h="331610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Grey/Navy socks/tights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2635302"/>
                  </a:ext>
                </a:extLst>
              </a:tr>
            </a:tbl>
          </a:graphicData>
        </a:graphic>
      </p:graphicFrame>
      <p:sp>
        <p:nvSpPr>
          <p:cNvPr id="10" name="Control 1"/>
          <p:cNvSpPr>
            <a:spLocks noChangeArrowheads="1" noChangeShapeType="1"/>
          </p:cNvSpPr>
          <p:nvPr/>
        </p:nvSpPr>
        <p:spPr bwMode="auto">
          <a:xfrm>
            <a:off x="2977573" y="3189617"/>
            <a:ext cx="2222500" cy="288290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103455"/>
              </p:ext>
            </p:extLst>
          </p:nvPr>
        </p:nvGraphicFramePr>
        <p:xfrm>
          <a:off x="6884630" y="2217622"/>
          <a:ext cx="3555121" cy="1953515"/>
        </p:xfrm>
        <a:graphic>
          <a:graphicData uri="http://schemas.openxmlformats.org/drawingml/2006/table">
            <a:tbl>
              <a:tblPr/>
              <a:tblGrid>
                <a:gridCol w="3555121">
                  <a:extLst>
                    <a:ext uri="{9D8B030D-6E8A-4147-A177-3AD203B41FA5}">
                      <a16:colId xmlns:a16="http://schemas.microsoft.com/office/drawing/2014/main" val="1872274344"/>
                    </a:ext>
                  </a:extLst>
                </a:gridCol>
              </a:tblGrid>
              <a:tr h="322986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b="1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Optional Uniform</a:t>
                      </a:r>
                      <a:endParaRPr lang="en-GB" sz="2400" kern="14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assoonPrimaryInfant"/>
                      </a:endParaRP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535318"/>
                  </a:ext>
                </a:extLst>
              </a:tr>
              <a:tr h="480022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Formal grey/charcoal grey shorts *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5830805"/>
                  </a:ext>
                </a:extLst>
              </a:tr>
              <a:tr h="489255">
                <a:tc>
                  <a:txBody>
                    <a:bodyPr/>
                    <a:lstStyle/>
                    <a:p>
                      <a:pPr marL="211455" marR="0" indent="-211455" algn="l" rtl="0">
                        <a:lnSpc>
                          <a:spcPct val="94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assoonPrimaryInfant"/>
                        </a:rPr>
                        <a:t>· Coat (no sweatshirts, zipped or hooded tops)</a:t>
                      </a:r>
                    </a:p>
                  </a:txBody>
                  <a:tcPr marL="36576" marR="36576" marT="36576" marB="36576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965765"/>
                  </a:ext>
                </a:extLst>
              </a:tr>
            </a:tbl>
          </a:graphicData>
        </a:graphic>
      </p:graphicFrame>
      <p:sp>
        <p:nvSpPr>
          <p:cNvPr id="13" name="Control 2"/>
          <p:cNvSpPr>
            <a:spLocks noChangeArrowheads="1" noChangeShapeType="1"/>
          </p:cNvSpPr>
          <p:nvPr/>
        </p:nvSpPr>
        <p:spPr bwMode="auto">
          <a:xfrm>
            <a:off x="5260975" y="4832350"/>
            <a:ext cx="2292350" cy="129222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75806B49-D31E-68AF-4B25-23753831216F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C03F4F9-9E27-4448-3480-972DF6837289}"/>
              </a:ext>
            </a:extLst>
          </p:cNvPr>
          <p:cNvSpPr txBox="1"/>
          <p:nvPr/>
        </p:nvSpPr>
        <p:spPr>
          <a:xfrm>
            <a:off x="6888922" y="5320748"/>
            <a:ext cx="489667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rgbClr val="BCE1F7"/>
                </a:solidFill>
                <a:latin typeface="SassoonPrimaryInfant"/>
              </a:rPr>
              <a:t>Parents will be contacted if pupils do not meet our high standards of uniform</a:t>
            </a:r>
            <a:r>
              <a:rPr lang="en-GB" sz="2400" dirty="0">
                <a:solidFill>
                  <a:srgbClr val="BCE1F7"/>
                </a:solidFill>
                <a:latin typeface="SassoonPrimaryInfant"/>
              </a:rPr>
              <a:t>. </a:t>
            </a:r>
            <a:r>
              <a:rPr lang="en-US" sz="2400" dirty="0">
                <a:solidFill>
                  <a:srgbClr val="BCE1F7"/>
                </a:solidFill>
                <a:latin typeface="SassoonPrimaryInfant"/>
              </a:rPr>
              <a:t>​</a:t>
            </a:r>
            <a:endParaRPr lang="en-US" dirty="0">
              <a:solidFill>
                <a:srgbClr val="BCE1F7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C59DF3D-1E5D-6482-FE19-829E045707D9}"/>
              </a:ext>
            </a:extLst>
          </p:cNvPr>
          <p:cNvSpPr txBox="1">
            <a:spLocks/>
          </p:cNvSpPr>
          <p:nvPr/>
        </p:nvSpPr>
        <p:spPr>
          <a:xfrm>
            <a:off x="2030620" y="155299"/>
            <a:ext cx="8130209" cy="20765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b="1" dirty="0"/>
              <a:t>School Uniform</a:t>
            </a:r>
            <a:endParaRPr lang="en-US" dirty="0"/>
          </a:p>
          <a:p>
            <a:pPr algn="ctr"/>
            <a:endParaRPr lang="en-GB" sz="1600" b="1" dirty="0"/>
          </a:p>
          <a:p>
            <a:pPr algn="ctr"/>
            <a:r>
              <a:rPr lang="en-GB" sz="2400" dirty="0"/>
              <a:t>(this information, and how to order, has been emailed to parents) </a:t>
            </a:r>
          </a:p>
        </p:txBody>
      </p:sp>
    </p:spTree>
    <p:extLst>
      <p:ext uri="{BB962C8B-B14F-4D97-AF65-F5344CB8AC3E}">
        <p14:creationId xmlns:p14="http://schemas.microsoft.com/office/powerpoint/2010/main" val="2399089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0620" y="144256"/>
            <a:ext cx="8130209" cy="883824"/>
          </a:xfrm>
        </p:spPr>
        <p:txBody>
          <a:bodyPr/>
          <a:lstStyle/>
          <a:p>
            <a:pPr algn="ctr"/>
            <a:r>
              <a:rPr lang="en-GB" b="1" dirty="0"/>
              <a:t>School Uniform </a:t>
            </a:r>
          </a:p>
        </p:txBody>
      </p:sp>
      <p:sp>
        <p:nvSpPr>
          <p:cNvPr id="5" name="Rectangle 4"/>
          <p:cNvSpPr/>
          <p:nvPr/>
        </p:nvSpPr>
        <p:spPr>
          <a:xfrm>
            <a:off x="1185793" y="671691"/>
            <a:ext cx="9827491" cy="575542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sz="3200" kern="1400" dirty="0">
              <a:latin typeface="SassoonPrimaryInfant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kern="1400" dirty="0">
                <a:latin typeface="SassoonPrimaryInfant"/>
              </a:rPr>
              <a:t>Children who have their ears pierced may wear up to one plain stud in each ear on the lobe, not on the top of the ear, other than a watch, children are not allowed to wear bracelets, rings or any other items of jewellery in school.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kern="1400" dirty="0">
              <a:latin typeface="SassoonPrimaryInfant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kern="1400" dirty="0">
                <a:latin typeface="SassoonPrimaryInfant"/>
              </a:rPr>
              <a:t>Inappropriate hairstyles are not allowed in school, this includes hair with shaved patterns/ lines/ tracks, ‘skinheads’/fades. Furthermore, overly coloured or bleached hair will not be accepted.</a:t>
            </a:r>
          </a:p>
          <a:p>
            <a:endParaRPr lang="en-GB" sz="2400" kern="1400" dirty="0">
              <a:latin typeface="SassoonPrimaryInfant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kern="1400" dirty="0">
                <a:latin typeface="SassoonPrimaryInfant"/>
              </a:rPr>
              <a:t>Hair accessories should be plain and small hair slides are acceptable. No large hair accessories are permitted.</a:t>
            </a:r>
          </a:p>
          <a:p>
            <a:endParaRPr lang="en-GB" sz="2400" kern="1400" dirty="0">
              <a:latin typeface="SassoonPrimaryInfant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kern="1400" dirty="0">
                <a:latin typeface="SassoonPrimaryInfant"/>
              </a:rPr>
              <a:t>Make up and nail varnish is not </a:t>
            </a:r>
            <a:r>
              <a:rPr lang="en-GB" sz="2400" kern="1400">
                <a:latin typeface="SassoonPrimaryInfant"/>
              </a:rPr>
              <a:t>permitted,</a:t>
            </a:r>
            <a:r>
              <a:rPr lang="en-GB" sz="2400" kern="1400" dirty="0">
                <a:latin typeface="SassoonPrimaryInfant"/>
              </a:rPr>
              <a:t> and children will be asked to remove it.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2AD848-B343-2265-47FB-D63AAA25A5F5}"/>
              </a:ext>
            </a:extLst>
          </p:cNvPr>
          <p:cNvSpPr txBox="1"/>
          <p:nvPr/>
        </p:nvSpPr>
        <p:spPr>
          <a:xfrm>
            <a:off x="362226" y="6391965"/>
            <a:ext cx="1147859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rgbClr val="BCE1F7"/>
                </a:solidFill>
                <a:latin typeface="SassoonPrimaryInfant"/>
              </a:rPr>
              <a:t>Parents will be contacted if pupils do not meet our high standards of uniform</a:t>
            </a:r>
            <a:r>
              <a:rPr lang="en-GB" sz="2400" dirty="0">
                <a:solidFill>
                  <a:srgbClr val="BCE1F7"/>
                </a:solidFill>
                <a:latin typeface="SassoonPrimaryInfant"/>
              </a:rPr>
              <a:t>. </a:t>
            </a:r>
            <a:r>
              <a:rPr lang="en-US" sz="2400" dirty="0">
                <a:solidFill>
                  <a:srgbClr val="BCE1F7"/>
                </a:solidFill>
                <a:latin typeface="SassoonPrimaryInfant"/>
              </a:rPr>
              <a:t>​</a:t>
            </a:r>
            <a:endParaRPr lang="en-US" dirty="0">
              <a:solidFill>
                <a:srgbClr val="BCE1F7"/>
              </a:solidFill>
            </a:endParaRPr>
          </a:p>
        </p:txBody>
      </p:sp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C0B3C1D3-FBB5-95CA-97DE-E461C3FD9E90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083108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021" y="1159860"/>
            <a:ext cx="1352916" cy="1117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5652" y="5073472"/>
            <a:ext cx="1449686" cy="875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63" y="3620160"/>
            <a:ext cx="621844" cy="122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086" y="2272740"/>
            <a:ext cx="1366566" cy="112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6" name="Picture 5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6AAD8F54-1AAD-DBFE-4A01-B64F552A3267}"/>
              </a:ext>
            </a:extLst>
          </p:cNvPr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AutoShape 2">
            <a:extLst>
              <a:ext uri="{FF2B5EF4-FFF2-40B4-BE49-F238E27FC236}">
                <a16:creationId xmlns:a16="http://schemas.microsoft.com/office/drawing/2014/main" id="{F58BC8C6-1F97-7091-6105-8D20A6DEE4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9936CB-0FA3-010B-499B-CC3E733E19A1}"/>
              </a:ext>
            </a:extLst>
          </p:cNvPr>
          <p:cNvSpPr txBox="1"/>
          <p:nvPr/>
        </p:nvSpPr>
        <p:spPr>
          <a:xfrm>
            <a:off x="1593456" y="1092980"/>
            <a:ext cx="8463181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latin typeface="SassoonPrimaryInfant"/>
              </a:rPr>
              <a:t>Please ensure all school clothes &amp; P.E. kit are named</a:t>
            </a:r>
            <a:endParaRPr lang="en-US" dirty="0"/>
          </a:p>
          <a:p>
            <a:endParaRPr lang="en-US" sz="3200" dirty="0">
              <a:latin typeface="SassoonPrimaryInfant"/>
            </a:endParaRPr>
          </a:p>
          <a:p>
            <a:r>
              <a:rPr lang="en-US" sz="3200" dirty="0">
                <a:latin typeface="SassoonPrimaryInfant"/>
              </a:rPr>
              <a:t>Children should wear smart school </a:t>
            </a:r>
            <a:r>
              <a:rPr lang="en-US" sz="3200" err="1">
                <a:latin typeface="SassoonPrimaryInfant"/>
              </a:rPr>
              <a:t>P.E.kit</a:t>
            </a:r>
            <a:r>
              <a:rPr lang="en-US" sz="3200">
                <a:latin typeface="SassoonPrimaryInfant"/>
              </a:rPr>
              <a:t> to school on the day they have P.E.</a:t>
            </a:r>
          </a:p>
          <a:p>
            <a:endParaRPr lang="en-US" sz="3200" dirty="0">
              <a:latin typeface="SassoonPrimaryInfant"/>
            </a:endParaRPr>
          </a:p>
          <a:p>
            <a:r>
              <a:rPr lang="en-US" sz="3200" dirty="0">
                <a:latin typeface="SassoonPrimaryInfant"/>
              </a:rPr>
              <a:t>Pupils will need to bring their kit to school to change into if they have an after-school Sports Club.</a:t>
            </a:r>
            <a:endParaRPr lang="en-US" dirty="0">
              <a:latin typeface="SassoonPrimaryInfant"/>
            </a:endParaRPr>
          </a:p>
        </p:txBody>
      </p:sp>
    </p:spTree>
    <p:extLst>
      <p:ext uri="{BB962C8B-B14F-4D97-AF65-F5344CB8AC3E}">
        <p14:creationId xmlns:p14="http://schemas.microsoft.com/office/powerpoint/2010/main" val="2628446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2382" y="365125"/>
            <a:ext cx="10515600" cy="1325563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098" y="0"/>
            <a:ext cx="10679974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At Westacre we have high standards o</a:t>
            </a:r>
            <a:r>
              <a:rPr lang="en-US" sz="28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f 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P.E. kit.</a:t>
            </a:r>
            <a:r>
              <a:rPr lang="en-US" sz="28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 </a:t>
            </a:r>
            <a:endParaRPr lang="en-US" sz="2800" b="0" cap="none" spc="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1449" y="594082"/>
            <a:ext cx="4719688" cy="61178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427524" y="2298061"/>
            <a:ext cx="1249788" cy="1463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9301971" y="5213650"/>
            <a:ext cx="1249788" cy="14631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9575049" y="1813936"/>
            <a:ext cx="2608278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Westacre</a:t>
            </a:r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 polo shirt</a:t>
            </a:r>
            <a:endParaRPr lang="en-US" sz="2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636732" y="4649276"/>
            <a:ext cx="2747547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Long, navy P.E. socks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4573" y="965167"/>
            <a:ext cx="2544286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Long hair tied back</a:t>
            </a:r>
            <a:endParaRPr lang="en-US" sz="2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9798" y="5734609"/>
            <a:ext cx="2102883" cy="83099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Suitable sports </a:t>
            </a:r>
          </a:p>
          <a:p>
            <a:pPr algn="ctr"/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trainers</a:t>
            </a:r>
            <a:endParaRPr lang="en-US" sz="2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809157" y="3557391"/>
            <a:ext cx="2194703" cy="83099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Westacre</a:t>
            </a:r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 shorts</a:t>
            </a:r>
          </a:p>
          <a:p>
            <a:pPr algn="ctr"/>
            <a:endParaRPr lang="en-US" sz="2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556" y="621327"/>
            <a:ext cx="2286206" cy="60905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0182" y="3973023"/>
            <a:ext cx="1249788" cy="1463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1313" y="1371620"/>
            <a:ext cx="1249788" cy="14631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44234" y="3462983"/>
            <a:ext cx="2161874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Westacre</a:t>
            </a:r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 skorts</a:t>
            </a:r>
            <a:endParaRPr lang="en-GB" sz="2400" b="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0514" y="2338527"/>
            <a:ext cx="1426891" cy="167051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204561" y="2044050"/>
            <a:ext cx="2155847" cy="46166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400" b="0" cap="none" spc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Westacre</a:t>
            </a:r>
            <a:r>
              <a:rPr lang="en-US" sz="2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 jacket</a:t>
            </a:r>
            <a:endParaRPr lang="en-US" sz="2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2613B9-EC4C-8BEF-EADE-35036C9A64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9905" y="3862527"/>
            <a:ext cx="1426891" cy="1670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522" y="6079693"/>
            <a:ext cx="1249788" cy="146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792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292" y="1719794"/>
            <a:ext cx="8868534" cy="3924816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>
            <a:off x="7740098" y="1315708"/>
            <a:ext cx="469900" cy="768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34052" y="539116"/>
            <a:ext cx="9102684" cy="584775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dirty="0">
                <a:ln/>
                <a:latin typeface="SassoonPrimaryInfant"/>
              </a:rPr>
              <a:t>Check the website for how to purchase uniform</a:t>
            </a:r>
            <a:endParaRPr lang="en-US" sz="3200" b="1" cap="none" spc="0" dirty="0">
              <a:ln/>
              <a:effectLst/>
              <a:latin typeface="SassoonPrimaryInfant"/>
            </a:endParaRPr>
          </a:p>
        </p:txBody>
      </p:sp>
      <p:pic>
        <p:nvPicPr>
          <p:cNvPr id="3" name="Picture 2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5ACB5B56-F921-5518-62C9-4CFAD06C634B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AutoShape 2">
            <a:extLst>
              <a:ext uri="{FF2B5EF4-FFF2-40B4-BE49-F238E27FC236}">
                <a16:creationId xmlns:a16="http://schemas.microsoft.com/office/drawing/2014/main" id="{EC09F4E3-1B19-B401-6A2B-400FC759E5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6752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98891" y="857856"/>
            <a:ext cx="11083034" cy="461664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For School Clubs</a:t>
            </a:r>
            <a:endParaRPr lang="en-US" sz="4400" b="1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r>
              <a:rPr lang="en-US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Lunchtime &amp; After School...</a:t>
            </a:r>
            <a:endParaRPr lang="en-US" sz="4400" b="1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endParaRPr lang="en-US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PrimaryInfant"/>
            </a:endParaRPr>
          </a:p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See Parent App &amp; School Website for signing up</a:t>
            </a:r>
            <a:endParaRPr lang="en-US" sz="44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endParaRPr lang="en-US" sz="2400" u="sng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r>
              <a:rPr lang="en-US" sz="4000" dirty="0">
                <a:ln w="0"/>
                <a:latin typeface="SassoonPrimaryInfant"/>
              </a:rPr>
              <a:t>School Office for Drum/Guitar/Piano tuition</a:t>
            </a:r>
          </a:p>
          <a:p>
            <a:pPr algn="ctr"/>
            <a:endParaRPr lang="en-US" sz="5400" b="0" cap="none" spc="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</p:txBody>
      </p:sp>
      <p:pic>
        <p:nvPicPr>
          <p:cNvPr id="6" name="Picture 5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E8ACF7A4-D7DB-AF45-4D8E-533AF3B53544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AutoShape 2">
            <a:extLst>
              <a:ext uri="{FF2B5EF4-FFF2-40B4-BE49-F238E27FC236}">
                <a16:creationId xmlns:a16="http://schemas.microsoft.com/office/drawing/2014/main" id="{7137AD92-6B4A-BB90-148F-032239183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85684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" descr="Image result for twitte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2020" y="2995605"/>
            <a:ext cx="2410994" cy="2646105"/>
          </a:xfrm>
          <a:prstGeom prst="rect">
            <a:avLst/>
          </a:prstGeom>
        </p:spPr>
      </p:pic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3E310465-B206-F3C0-BA5A-BACE8191BDFD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BCE6F0B2-00DC-BD57-E67A-92D341B3E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D74B74-BCF7-D727-034D-349C6D538390}"/>
              </a:ext>
            </a:extLst>
          </p:cNvPr>
          <p:cNvSpPr txBox="1"/>
          <p:nvPr/>
        </p:nvSpPr>
        <p:spPr>
          <a:xfrm>
            <a:off x="1848402" y="446804"/>
            <a:ext cx="8488325" cy="24622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b="1" dirty="0">
                <a:latin typeface="SassoonPrimaryInfant"/>
              </a:rPr>
              <a:t>School Website</a:t>
            </a:r>
            <a:endParaRPr lang="en-US" sz="3600" dirty="0">
              <a:latin typeface="SassoonPrimaryInfant"/>
            </a:endParaRPr>
          </a:p>
          <a:p>
            <a:pPr algn="ctr"/>
            <a:endParaRPr lang="en-US" sz="1000" b="1" dirty="0">
              <a:latin typeface="SassoonPrimaryInfant"/>
            </a:endParaRPr>
          </a:p>
          <a:p>
            <a:pPr algn="ctr"/>
            <a:r>
              <a:rPr lang="en-US" sz="3600" dirty="0">
                <a:latin typeface="SassoonPrimaryInfant"/>
              </a:rPr>
              <a:t>Great for information and a good chance to learn about your child’s</a:t>
            </a:r>
          </a:p>
          <a:p>
            <a:pPr algn="ctr"/>
            <a:r>
              <a:rPr lang="en-US" sz="3600" dirty="0">
                <a:latin typeface="SassoonPrimaryInfant"/>
              </a:rPr>
              <a:t>day and experiences </a:t>
            </a:r>
            <a:endParaRPr lang="en-US" dirty="0"/>
          </a:p>
        </p:txBody>
      </p:sp>
      <p:pic>
        <p:nvPicPr>
          <p:cNvPr id="2" name="Picture 1" descr="A screenshot of a web page&#10;&#10;AI-generated content may be incorrect.">
            <a:extLst>
              <a:ext uri="{FF2B5EF4-FFF2-40B4-BE49-F238E27FC236}">
                <a16:creationId xmlns:a16="http://schemas.microsoft.com/office/drawing/2014/main" id="{2EF718F7-CED2-E12F-423F-C55F4272A6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0918" y="2999398"/>
            <a:ext cx="5632622" cy="2640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099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1DC886-E753-2AAE-C14D-E1F11CA57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4" descr="Image result for twitter">
            <a:extLst>
              <a:ext uri="{FF2B5EF4-FFF2-40B4-BE49-F238E27FC236}">
                <a16:creationId xmlns:a16="http://schemas.microsoft.com/office/drawing/2014/main" id="{0158450F-A7E2-920C-BB22-7DC9FB1B3A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290A9DFD-0104-1504-4425-D4D72EF08305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9F72CB00-F5B8-F8EC-A4FA-1CC8E333C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8C0832-4378-B7E6-4E8A-FB7A4BAECD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4148" y="599729"/>
            <a:ext cx="3619224" cy="166259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BA7F7F-023A-7152-677B-8860A09BE1E2}"/>
              </a:ext>
            </a:extLst>
          </p:cNvPr>
          <p:cNvSpPr/>
          <p:nvPr/>
        </p:nvSpPr>
        <p:spPr>
          <a:xfrm>
            <a:off x="2843018" y="2262325"/>
            <a:ext cx="7115630" cy="35394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This is our primary method of communication.</a:t>
            </a:r>
          </a:p>
          <a:p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By now you will have received an email with instructions of how to log in and set up your account.</a:t>
            </a:r>
          </a:p>
          <a:p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Please contact the school office if you need any support with this.</a:t>
            </a:r>
          </a:p>
        </p:txBody>
      </p:sp>
    </p:spTree>
    <p:extLst>
      <p:ext uri="{BB962C8B-B14F-4D97-AF65-F5344CB8AC3E}">
        <p14:creationId xmlns:p14="http://schemas.microsoft.com/office/powerpoint/2010/main" val="7893582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74184" y="1552251"/>
            <a:ext cx="7854357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Main Gate</a:t>
            </a:r>
            <a:endParaRPr lang="en-US" b="1"/>
          </a:p>
          <a:p>
            <a:pPr algn="ctr"/>
            <a:r>
              <a:rPr lang="en-US" sz="3600" b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assoonPrimaryInfant"/>
              </a:rPr>
              <a:t>or</a:t>
            </a:r>
            <a:endParaRPr lang="en-US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PrimaryInfant"/>
            </a:endParaRPr>
          </a:p>
          <a:p>
            <a:pPr algn="ctr"/>
            <a:r>
              <a:rPr lang="en-US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Back Gate</a:t>
            </a:r>
            <a:r>
              <a:rPr lang="en-US" sz="36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 </a:t>
            </a:r>
            <a:r>
              <a:rPr lang="en-US" sz="200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(year 6/7 playground)</a:t>
            </a:r>
            <a:endParaRPr lang="en-US" sz="2000" cap="none" spc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387" y="1715723"/>
            <a:ext cx="1533809" cy="1318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4CBC88F0-9782-FCEB-F7C7-63D82F7CD6D9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DC4CACD-A4E6-4E6F-0EFE-501A606021BF}"/>
              </a:ext>
            </a:extLst>
          </p:cNvPr>
          <p:cNvSpPr/>
          <p:nvPr/>
        </p:nvSpPr>
        <p:spPr>
          <a:xfrm>
            <a:off x="1765576" y="452595"/>
            <a:ext cx="865965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assoonPrimaryInfant"/>
              </a:rPr>
              <a:t>Entering School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2FA5B7-F557-00C0-E123-8B69A2D00B16}"/>
              </a:ext>
            </a:extLst>
          </p:cNvPr>
          <p:cNvSpPr txBox="1"/>
          <p:nvPr/>
        </p:nvSpPr>
        <p:spPr>
          <a:xfrm>
            <a:off x="1351446" y="3662814"/>
            <a:ext cx="9484946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latin typeface="SassoonPrimaryInfant"/>
              </a:rPr>
              <a:t>Please make sure children know where to meet you at end of the day!</a:t>
            </a:r>
            <a:endParaRPr lang="en-US" sz="3600" dirty="0">
              <a:latin typeface="Century Gothic" panose="020B0502020202020204"/>
            </a:endParaRPr>
          </a:p>
          <a:p>
            <a:pPr algn="ctr"/>
            <a:r>
              <a:rPr lang="en-US" sz="3600" dirty="0">
                <a:latin typeface="SassoonPrimaryInfant"/>
              </a:rPr>
              <a:t>Especially on Thursday 3</a:t>
            </a:r>
            <a:r>
              <a:rPr lang="en-US" sz="3600" baseline="30000" dirty="0">
                <a:latin typeface="SassoonPrimaryInfant"/>
              </a:rPr>
              <a:t>rd</a:t>
            </a:r>
            <a:r>
              <a:rPr lang="en-US" sz="3600" dirty="0">
                <a:latin typeface="SassoonPrimaryInfant"/>
              </a:rPr>
              <a:t> September</a:t>
            </a:r>
            <a:endParaRPr lang="en-US" sz="3600" dirty="0"/>
          </a:p>
        </p:txBody>
      </p:sp>
      <p:sp>
        <p:nvSpPr>
          <p:cNvPr id="15" name="AutoShape 2">
            <a:extLst>
              <a:ext uri="{FF2B5EF4-FFF2-40B4-BE49-F238E27FC236}">
                <a16:creationId xmlns:a16="http://schemas.microsoft.com/office/drawing/2014/main" id="{1C4A73D3-E766-5B1A-E277-62A918B52F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29686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182" y="1380716"/>
            <a:ext cx="5463823" cy="4097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64916" y="292692"/>
            <a:ext cx="7259708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latin typeface="SassoonPrimaryInfant"/>
              </a:rPr>
              <a:t>Scooters and Bikes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185750" y="1658806"/>
            <a:ext cx="4809485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 </a:t>
            </a:r>
            <a:r>
              <a:rPr lang="en-US" sz="36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Must wear a </a:t>
            </a:r>
            <a:r>
              <a:rPr lang="en-US" sz="36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helmet and bring a padlock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364" y="3067634"/>
            <a:ext cx="4230475" cy="2255038"/>
          </a:xfrm>
          <a:prstGeom prst="rect">
            <a:avLst/>
          </a:prstGeom>
        </p:spPr>
      </p:pic>
      <p:pic>
        <p:nvPicPr>
          <p:cNvPr id="10" name="Picture 9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9D0E981F-5017-63CF-E36E-F13789E4C4DB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267531FB-600F-2B0C-05C1-4DC140102B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905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11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0BA87CC5-A897-41EE-97FE-0766C30AD455}"/>
              </a:ext>
            </a:extLst>
          </p:cNvPr>
          <p:cNvGrpSpPr/>
          <p:nvPr/>
        </p:nvGrpSpPr>
        <p:grpSpPr>
          <a:xfrm>
            <a:off x="632007" y="2072072"/>
            <a:ext cx="4027725" cy="3079214"/>
            <a:chOff x="1592790" y="1895377"/>
            <a:chExt cx="4027725" cy="3079214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auto">
            <a:xfrm>
              <a:off x="1592790" y="1895377"/>
              <a:ext cx="4027725" cy="307921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8575">
              <a:solidFill>
                <a:srgbClr val="7F7F7F"/>
              </a:solidFill>
              <a:round/>
              <a:headEnd/>
              <a:tailEnd/>
            </a:ln>
            <a:effectLst>
              <a:outerShdw dist="107763" dir="2700000" algn="ctr" rotWithShape="0">
                <a:srgbClr val="5A5A5A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3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ooper Black" panose="0208090404030B020404" pitchFamily="18" charset="0"/>
                </a:rPr>
                <a:t>Breakfast Club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2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Kristen ITC" panose="03050502040202030202" pitchFamily="66" charset="0"/>
                </a:rPr>
                <a:t>7.45am until 8:15am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2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Kristen ITC" panose="03050502040202030202" pitchFamily="66" charset="0"/>
                </a:rPr>
                <a:t>Monday to Friday</a:t>
              </a:r>
              <a:endPara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Kristen ITC" panose="03050502040202030202" pitchFamily="66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doni MT Black" panose="02070A03080606020203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endParaRPr kumimoji="0" lang="en-GB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utura XBlk BT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endPara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endParaRPr kumimoji="0" lang="en-GB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9" name="Picture 8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0003" y="2987974"/>
              <a:ext cx="1166495" cy="1134745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10" name="Picture 9"/>
            <p:cNvPicPr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1806" y="2194306"/>
              <a:ext cx="1382228" cy="1087644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11" name="Picture 10" descr="11949860371828264602orange_juice_box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3007" y="3153627"/>
              <a:ext cx="1186980" cy="165707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Rectangle 2"/>
          <p:cNvSpPr/>
          <p:nvPr/>
        </p:nvSpPr>
        <p:spPr>
          <a:xfrm>
            <a:off x="5508641" y="1579217"/>
            <a:ext cx="6147746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b="0" cap="none" spc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Warm </a:t>
            </a: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welcome to the day! </a:t>
            </a:r>
            <a:endParaRPr lang="en-US" sz="2800" dirty="0"/>
          </a:p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Our Breakfast Club is really popular.</a:t>
            </a:r>
          </a:p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There is no need to sign up in advance.</a:t>
            </a:r>
          </a:p>
        </p:txBody>
      </p:sp>
      <p:pic>
        <p:nvPicPr>
          <p:cNvPr id="7" name="Picture 6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90B73403-3ED0-332E-683E-E37276457803}"/>
              </a:ext>
            </a:extLst>
          </p:cNvPr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AutoShape 2">
            <a:extLst>
              <a:ext uri="{FF2B5EF4-FFF2-40B4-BE49-F238E27FC236}">
                <a16:creationId xmlns:a16="http://schemas.microsoft.com/office/drawing/2014/main" id="{0D36197E-CED2-9D48-DA66-910D601AD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C7F277C-BDA5-7C33-7E19-B0847781A5BE}"/>
              </a:ext>
            </a:extLst>
          </p:cNvPr>
          <p:cNvSpPr/>
          <p:nvPr/>
        </p:nvSpPr>
        <p:spPr>
          <a:xfrm>
            <a:off x="1765576" y="452595"/>
            <a:ext cx="865965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Breakfast Club</a:t>
            </a:r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907D1EB-EBE7-EA3E-74E1-FDB7363E0F0D}"/>
              </a:ext>
            </a:extLst>
          </p:cNvPr>
          <p:cNvSpPr/>
          <p:nvPr/>
        </p:nvSpPr>
        <p:spPr>
          <a:xfrm>
            <a:off x="5508641" y="3103217"/>
            <a:ext cx="2558617" cy="267765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b="1" u="sng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No Charge:</a:t>
            </a:r>
            <a:endParaRPr lang="en-US" b="1" u="sng">
              <a:latin typeface="Century Gothic" panose="020B0502020202020204"/>
            </a:endParaRP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Toast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Cereal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Fruit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Water</a:t>
            </a:r>
          </a:p>
          <a:p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EC79ED3-2D4D-ED47-0677-ACC02DB1D716}"/>
              </a:ext>
            </a:extLst>
          </p:cNvPr>
          <p:cNvSpPr/>
          <p:nvPr/>
        </p:nvSpPr>
        <p:spPr>
          <a:xfrm>
            <a:off x="7968203" y="3103217"/>
            <a:ext cx="3975315" cy="267765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b="1" u="sng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Charged items:</a:t>
            </a: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Juice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Bacon/sausage baps</a:t>
            </a: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Croissants</a:t>
            </a:r>
          </a:p>
          <a:p>
            <a:pPr marL="457200" indent="-457200">
              <a:buFont typeface="Arial"/>
              <a:buChar char="•"/>
            </a:pPr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Pancakes etc.</a:t>
            </a:r>
          </a:p>
          <a:p>
            <a:endParaRPr lang="en-US" sz="28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assoonPrimaryInfant"/>
            </a:endParaRPr>
          </a:p>
        </p:txBody>
      </p:sp>
    </p:spTree>
    <p:extLst>
      <p:ext uri="{BB962C8B-B14F-4D97-AF65-F5344CB8AC3E}">
        <p14:creationId xmlns:p14="http://schemas.microsoft.com/office/powerpoint/2010/main" val="33709090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21229"/>
          <a:stretch/>
        </p:blipFill>
        <p:spPr>
          <a:xfrm>
            <a:off x="3654011" y="315128"/>
            <a:ext cx="4885151" cy="5236074"/>
          </a:xfrm>
          <a:prstGeom prst="rect">
            <a:avLst/>
          </a:prstGeom>
        </p:spPr>
      </p:pic>
      <p:pic>
        <p:nvPicPr>
          <p:cNvPr id="7" name="Picture 6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84005331-AE46-ECF5-245A-92C6D77F02EC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AutoShape 2">
            <a:extLst>
              <a:ext uri="{FF2B5EF4-FFF2-40B4-BE49-F238E27FC236}">
                <a16:creationId xmlns:a16="http://schemas.microsoft.com/office/drawing/2014/main" id="{DC1F19C8-6617-392B-7C46-0133D225B2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83887A-55EF-6880-EE8F-5B2FA4905F71}"/>
              </a:ext>
            </a:extLst>
          </p:cNvPr>
          <p:cNvSpPr/>
          <p:nvPr/>
        </p:nvSpPr>
        <p:spPr>
          <a:xfrm>
            <a:off x="8814073" y="3628379"/>
            <a:ext cx="3542529" cy="20928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assoonPrimaryInfant"/>
              </a:rPr>
              <a:t>This is the current menu and may be updated for September.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6163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65576" y="452595"/>
            <a:ext cx="865965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Valuables, Money, Phones</a:t>
            </a:r>
            <a:endParaRPr lang="en-US" sz="5400" b="1" cap="none" spc="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0910" y="1704858"/>
            <a:ext cx="11189754" cy="403187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Child’s own responsibility.</a:t>
            </a:r>
            <a:endParaRPr lang="en-US" sz="32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No phone to be seen in school!</a:t>
            </a:r>
            <a:endParaRPr lang="en-US" sz="32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Switched off &amp; put in bag </a:t>
            </a:r>
            <a:r>
              <a:rPr lang="en-US" sz="3200" i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before</a:t>
            </a: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 entering school premises. </a:t>
            </a:r>
            <a:endParaRPr lang="en-US" sz="32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Not to be looked at or switched on again until </a:t>
            </a:r>
            <a:r>
              <a:rPr lang="en-US" sz="3200" i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after</a:t>
            </a: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 children have left school gates. </a:t>
            </a:r>
            <a:endParaRPr lang="en-US" sz="32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Please see mobile phone policy on website.</a:t>
            </a:r>
            <a:endParaRPr lang="en-US" sz="32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We </a:t>
            </a:r>
            <a:r>
              <a:rPr lang="en-US" sz="32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strongly discourage </a:t>
            </a: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the setting up/use of class group </a:t>
            </a:r>
            <a:endParaRPr lang="en-US" sz="32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    chats on social media.</a:t>
            </a:r>
            <a:endParaRPr lang="en-US" sz="32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</p:txBody>
      </p:sp>
      <p:pic>
        <p:nvPicPr>
          <p:cNvPr id="7" name="Picture 6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6387D3C4-E8D2-B1D0-2822-30145AF6D157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AutoShape 2">
            <a:extLst>
              <a:ext uri="{FF2B5EF4-FFF2-40B4-BE49-F238E27FC236}">
                <a16:creationId xmlns:a16="http://schemas.microsoft.com/office/drawing/2014/main" id="{B1B4922C-7BAE-0FE8-00A1-F1620433F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665361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673E7A5-C4F8-8E7E-65DF-0A13FCEC7229}"/>
              </a:ext>
            </a:extLst>
          </p:cNvPr>
          <p:cNvSpPr/>
          <p:nvPr/>
        </p:nvSpPr>
        <p:spPr>
          <a:xfrm>
            <a:off x="1765576" y="452595"/>
            <a:ext cx="865965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assoonPrimaryInfant"/>
              </a:rPr>
              <a:t>Breaktime Snacks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B8E439-7E31-5237-E108-36D1965807B9}"/>
              </a:ext>
            </a:extLst>
          </p:cNvPr>
          <p:cNvSpPr/>
          <p:nvPr/>
        </p:nvSpPr>
        <p:spPr>
          <a:xfrm>
            <a:off x="2264999" y="2424913"/>
            <a:ext cx="7424918" cy="212365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4400" dirty="0">
                <a:ln w="0"/>
                <a:latin typeface="SassoonPrimaryInfant"/>
              </a:rPr>
              <a:t>Fruit or plain biscuits only</a:t>
            </a:r>
            <a:endParaRPr lang="en-US" sz="4400">
              <a:latin typeface="Century Gothic" panose="020B0502020202020204"/>
            </a:endParaRPr>
          </a:p>
          <a:p>
            <a:pPr algn="ctr"/>
            <a:endParaRPr lang="en-US" sz="4400" dirty="0">
              <a:ln w="0"/>
              <a:latin typeface="SassoonPrimaryInfant"/>
            </a:endParaRPr>
          </a:p>
          <a:p>
            <a:pPr algn="ctr"/>
            <a:r>
              <a:rPr lang="en-US" sz="4400" dirty="0">
                <a:ln w="0"/>
                <a:latin typeface="SassoonPrimaryInfant"/>
              </a:rPr>
              <a:t>Named water bottle is essential</a:t>
            </a:r>
          </a:p>
        </p:txBody>
      </p:sp>
      <p:pic>
        <p:nvPicPr>
          <p:cNvPr id="13" name="Picture 12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670D6514-A6CF-F184-DE43-5AF1B183E01B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" name="AutoShape 2">
            <a:extLst>
              <a:ext uri="{FF2B5EF4-FFF2-40B4-BE49-F238E27FC236}">
                <a16:creationId xmlns:a16="http://schemas.microsoft.com/office/drawing/2014/main" id="{45534C8D-310B-678C-94A0-F5C3B5480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9598545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37" y="1969606"/>
            <a:ext cx="1616044" cy="1571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inhaler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8" r="16586"/>
          <a:stretch/>
        </p:blipFill>
        <p:spPr bwMode="auto">
          <a:xfrm>
            <a:off x="10710702" y="3758472"/>
            <a:ext cx="1411111" cy="164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medicines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08" y="4657033"/>
            <a:ext cx="1994253" cy="158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90556" y="1972130"/>
            <a:ext cx="9216754" cy="2308324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3600" dirty="0">
                <a:ln w="0"/>
                <a:latin typeface="SassoonPrimaryInfant"/>
              </a:rPr>
              <a:t>Every child who has medication or specific </a:t>
            </a:r>
          </a:p>
          <a:p>
            <a:pPr algn="ctr"/>
            <a:r>
              <a:rPr lang="en-US" sz="3600" dirty="0">
                <a:ln w="0"/>
                <a:latin typeface="SassoonPrimaryInfant"/>
              </a:rPr>
              <a:t>health or medical needs </a:t>
            </a:r>
          </a:p>
          <a:p>
            <a:pPr algn="ctr"/>
            <a:r>
              <a:rPr lang="en-US" sz="3600" b="1" u="sng" cap="none" spc="0" dirty="0">
                <a:ln w="0"/>
                <a:latin typeface="SassoonPrimaryInfant"/>
              </a:rPr>
              <a:t>MUST</a:t>
            </a:r>
            <a:r>
              <a:rPr lang="en-US" sz="3600" b="0" cap="none" spc="0" dirty="0">
                <a:ln w="0"/>
                <a:latin typeface="SassoonPrimaryInfant"/>
              </a:rPr>
              <a:t> have a health care plan. </a:t>
            </a:r>
          </a:p>
          <a:p>
            <a:pPr algn="ctr"/>
            <a:r>
              <a:rPr lang="en-US" sz="3600" dirty="0">
                <a:ln w="0"/>
                <a:latin typeface="SassoonPrimaryInfant"/>
              </a:rPr>
              <a:t>These are available tonight for you to complete. </a:t>
            </a:r>
            <a:endParaRPr lang="en-US" sz="3600" b="0" cap="none" spc="0" dirty="0">
              <a:ln w="0"/>
              <a:latin typeface="SassoonPrimaryInfant"/>
            </a:endParaRPr>
          </a:p>
        </p:txBody>
      </p:sp>
      <p:pic>
        <p:nvPicPr>
          <p:cNvPr id="6" name="Picture 5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1EF61660-994C-301E-D343-4F97E99668AB}"/>
              </a:ext>
            </a:extLst>
          </p:cNvPr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AutoShape 2">
            <a:extLst>
              <a:ext uri="{FF2B5EF4-FFF2-40B4-BE49-F238E27FC236}">
                <a16:creationId xmlns:a16="http://schemas.microsoft.com/office/drawing/2014/main" id="{3EE9457D-B2C9-57EE-CE1A-8D41F06817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C76C2E-5A28-DE24-CABF-E41F9D9FE6CC}"/>
              </a:ext>
            </a:extLst>
          </p:cNvPr>
          <p:cNvSpPr/>
          <p:nvPr/>
        </p:nvSpPr>
        <p:spPr>
          <a:xfrm>
            <a:off x="1765576" y="452595"/>
            <a:ext cx="865965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assoonPrimaryInfant"/>
              </a:rPr>
              <a:t>Medications</a:t>
            </a:r>
          </a:p>
        </p:txBody>
      </p:sp>
    </p:spTree>
    <p:extLst>
      <p:ext uri="{BB962C8B-B14F-4D97-AF65-F5344CB8AC3E}">
        <p14:creationId xmlns:p14="http://schemas.microsoft.com/office/powerpoint/2010/main" val="18300560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3" descr="P101002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593" y="3432663"/>
            <a:ext cx="2843623" cy="2133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4" y="2315729"/>
            <a:ext cx="2085975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109566" y="331075"/>
            <a:ext cx="7963911" cy="397031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5400" b="1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Bus Children</a:t>
            </a:r>
            <a:endParaRPr lang="en-US" sz="5400" b="1" cap="none" spc="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endParaRPr lang="en-US" sz="3600" b="1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Excellent </a:t>
            </a:r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behaviour</a:t>
            </a:r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 expected</a:t>
            </a:r>
            <a:endParaRPr lang="en-US" sz="36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Children taken to bus for first few days</a:t>
            </a:r>
            <a:endParaRPr lang="en-US" sz="360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r>
              <a:rPr lang="en-US" sz="36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/>
              </a:rPr>
              <a:t>County Council have overall responsibility</a:t>
            </a:r>
            <a:endParaRPr lang="en-US" sz="3600" b="0" cap="none" spc="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  <a:p>
            <a:pPr algn="ctr"/>
            <a:endParaRPr lang="en-US" sz="5400" b="0" cap="none" spc="0" dirty="0">
              <a:ln w="0"/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SassoonPrimaryInfant"/>
            </a:endParaRPr>
          </a:p>
        </p:txBody>
      </p:sp>
      <p:pic>
        <p:nvPicPr>
          <p:cNvPr id="6" name="Picture 5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54A2E317-59FC-9E7B-169B-B4A538C0418F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AutoShape 2">
            <a:extLst>
              <a:ext uri="{FF2B5EF4-FFF2-40B4-BE49-F238E27FC236}">
                <a16:creationId xmlns:a16="http://schemas.microsoft.com/office/drawing/2014/main" id="{3689B712-96F8-0D91-4B30-708621D9CD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7791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B9907-89D6-1AE7-E0A6-32873CA12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2468986-0C29-3995-9A91-8C9960AD8CFD}"/>
              </a:ext>
            </a:extLst>
          </p:cNvPr>
          <p:cNvSpPr/>
          <p:nvPr/>
        </p:nvSpPr>
        <p:spPr>
          <a:xfrm>
            <a:off x="1765576" y="452595"/>
            <a:ext cx="865965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assoonPrimaryInfant"/>
              </a:rPr>
              <a:t>Work Alongside Sessions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420BFA6-D17B-5A01-8CFE-E7E1C7A3606D}"/>
              </a:ext>
            </a:extLst>
          </p:cNvPr>
          <p:cNvSpPr/>
          <p:nvPr/>
        </p:nvSpPr>
        <p:spPr>
          <a:xfrm>
            <a:off x="461304" y="1245623"/>
            <a:ext cx="11267151" cy="39703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3600" dirty="0">
                <a:ln w="0"/>
                <a:latin typeface="SassoonPrimaryInfant"/>
              </a:rPr>
              <a:t>We invite parents to join their children</a:t>
            </a:r>
          </a:p>
          <a:p>
            <a:pPr algn="ctr"/>
            <a:r>
              <a:rPr lang="en-US" sz="3600" dirty="0">
                <a:ln w="0"/>
                <a:latin typeface="SassoonPrimaryInfant"/>
              </a:rPr>
              <a:t>in their lessons during the Autumn Term</a:t>
            </a:r>
          </a:p>
          <a:p>
            <a:pPr algn="ctr"/>
            <a:endParaRPr lang="en-US" sz="3600" dirty="0">
              <a:ln w="0"/>
              <a:latin typeface="SassoonPrimaryInfant"/>
            </a:endParaRPr>
          </a:p>
          <a:p>
            <a:pPr algn="ctr"/>
            <a:r>
              <a:rPr lang="en-US" sz="3600" b="1" dirty="0">
                <a:ln w="0"/>
                <a:latin typeface="SassoonPrimaryInfant"/>
              </a:rPr>
              <a:t>Watch this space!</a:t>
            </a:r>
            <a:endParaRPr lang="en-US" b="1" dirty="0"/>
          </a:p>
          <a:p>
            <a:pPr algn="ctr"/>
            <a:endParaRPr lang="en-US" sz="3600" dirty="0">
              <a:ln w="0"/>
              <a:latin typeface="SassoonPrimaryInfant"/>
            </a:endParaRPr>
          </a:p>
          <a:p>
            <a:pPr algn="ctr"/>
            <a:r>
              <a:rPr lang="en-US" sz="3600" dirty="0">
                <a:ln w="0"/>
                <a:latin typeface="SassoonPrimaryInfant"/>
              </a:rPr>
              <a:t>You can experience our Westacre learning </a:t>
            </a:r>
            <a:endParaRPr lang="en-US" dirty="0"/>
          </a:p>
          <a:p>
            <a:pPr algn="ctr"/>
            <a:r>
              <a:rPr lang="en-US" sz="3600" dirty="0">
                <a:ln w="0"/>
                <a:latin typeface="SassoonPrimaryInfant"/>
              </a:rPr>
              <a:t>environment to help you to support your child.</a:t>
            </a:r>
            <a:endParaRPr lang="en-US" sz="3600" dirty="0"/>
          </a:p>
        </p:txBody>
      </p:sp>
      <p:pic>
        <p:nvPicPr>
          <p:cNvPr id="13" name="Picture 12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32A9FBB2-BB3A-36DC-F0A1-928139028063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1" y="154314"/>
            <a:ext cx="1350176" cy="154824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" name="AutoShape 2">
            <a:extLst>
              <a:ext uri="{FF2B5EF4-FFF2-40B4-BE49-F238E27FC236}">
                <a16:creationId xmlns:a16="http://schemas.microsoft.com/office/drawing/2014/main" id="{E55A1C48-0C5B-29F2-F2C9-C5FE55909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0174" y="5769938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164382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logo with a tree and a river&#10;&#10;AI-generated content may be incorrect.">
            <a:extLst>
              <a:ext uri="{FF2B5EF4-FFF2-40B4-BE49-F238E27FC236}">
                <a16:creationId xmlns:a16="http://schemas.microsoft.com/office/drawing/2014/main" id="{77B6C83B-7C4B-211A-A80B-989E8656C8AF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556" y="1015705"/>
            <a:ext cx="3724523" cy="412137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AutoShape 2">
            <a:extLst>
              <a:ext uri="{FF2B5EF4-FFF2-40B4-BE49-F238E27FC236}">
                <a16:creationId xmlns:a16="http://schemas.microsoft.com/office/drawing/2014/main" id="{C9139A82-55FD-AF93-B517-E90CAC0D5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783" y="5471765"/>
            <a:ext cx="6889413" cy="93304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GB" sz="900" b="1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Inspire. </a:t>
            </a:r>
            <a:r>
              <a:rPr lang="en-GB" sz="2400" b="1" dirty="0">
                <a:solidFill>
                  <a:srgbClr val="5316EA"/>
                </a:solidFill>
                <a:latin typeface="Comic Sans MS"/>
              </a:rPr>
              <a:t>Challenge. </a:t>
            </a:r>
            <a:r>
              <a:rPr lang="en-GB" sz="2400" b="1" dirty="0">
                <a:solidFill>
                  <a:srgbClr val="FF0000"/>
                </a:solidFill>
                <a:latin typeface="Comic Sans MS"/>
              </a:rPr>
              <a:t>Achieve.</a:t>
            </a:r>
            <a:endParaRPr lang="en-GB" sz="2400"/>
          </a:p>
          <a:p>
            <a:endParaRPr lang="en-GB" sz="32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FF80205-3ED9-511D-B713-A18C284F5373}"/>
              </a:ext>
            </a:extLst>
          </p:cNvPr>
          <p:cNvSpPr/>
          <p:nvPr/>
        </p:nvSpPr>
        <p:spPr>
          <a:xfrm>
            <a:off x="5133837" y="1939511"/>
            <a:ext cx="6716007" cy="298543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assoonPrimaryInfant"/>
              </a:rPr>
              <a:t>We look forward to seeing you and your children on</a:t>
            </a:r>
            <a:endParaRPr lang="en-US" sz="4000" dirty="0"/>
          </a:p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SassoonPrimaryInfant"/>
              </a:rPr>
              <a:t>Thursday 3rd September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1967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c7bc9da-ca85-4db4-a9bc-7a96d23e2fc4">
      <Terms xmlns="http://schemas.microsoft.com/office/infopath/2007/PartnerControls"/>
    </lcf76f155ced4ddcb4097134ff3c332f>
    <TaxCatchAll xmlns="5e062627-8e20-40d6-9a5b-f64ab6255ea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72D1849F5D148B26C532B3CC6DEDD" ma:contentTypeVersion="14" ma:contentTypeDescription="Create a new document." ma:contentTypeScope="" ma:versionID="e1ff4c9e4acca893c56fd3a41f6e29dc">
  <xsd:schema xmlns:xsd="http://www.w3.org/2001/XMLSchema" xmlns:xs="http://www.w3.org/2001/XMLSchema" xmlns:p="http://schemas.microsoft.com/office/2006/metadata/properties" xmlns:ns2="9c7bc9da-ca85-4db4-a9bc-7a96d23e2fc4" xmlns:ns3="5e062627-8e20-40d6-9a5b-f64ab6255ea3" targetNamespace="http://schemas.microsoft.com/office/2006/metadata/properties" ma:root="true" ma:fieldsID="dae719643f340d6c7d7fc29e47343d55" ns2:_="" ns3:_="">
    <xsd:import namespace="9c7bc9da-ca85-4db4-a9bc-7a96d23e2fc4"/>
    <xsd:import namespace="5e062627-8e20-40d6-9a5b-f64ab6255e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c9da-ca85-4db4-a9bc-7a96d23e2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9141296-dbbd-4d35-bb66-ba3012ccc5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062627-8e20-40d6-9a5b-f64ab6255ea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2396c8a-b74d-4b4e-a1d1-dd134bd3f327}" ma:internalName="TaxCatchAll" ma:showField="CatchAllData" ma:web="5e062627-8e20-40d6-9a5b-f64ab6255e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6940435-9D83-417A-8382-403C1698F9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015E2B-4EE7-4FC1-986D-76E101CF8BA7}">
  <ds:schemaRefs>
    <ds:schemaRef ds:uri="http://schemas.microsoft.com/office/2006/metadata/properties"/>
    <ds:schemaRef ds:uri="http://schemas.microsoft.com/office/infopath/2007/PartnerControls"/>
    <ds:schemaRef ds:uri="9c7bc9da-ca85-4db4-a9bc-7a96d23e2fc4"/>
    <ds:schemaRef ds:uri="5e062627-8e20-40d6-9a5b-f64ab6255ea3"/>
  </ds:schemaRefs>
</ds:datastoreItem>
</file>

<file path=customXml/itemProps3.xml><?xml version="1.0" encoding="utf-8"?>
<ds:datastoreItem xmlns:ds="http://schemas.openxmlformats.org/officeDocument/2006/customXml" ds:itemID="{C587B0F4-F6AB-4FC0-A41B-B1B7675C51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7bc9da-ca85-4db4-a9bc-7a96d23e2fc4"/>
    <ds:schemaRef ds:uri="5e062627-8e20-40d6-9a5b-f64ab6255e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2092</TotalTime>
  <Words>1143</Words>
  <Application>Microsoft Office PowerPoint</Application>
  <PresentationFormat>Widescreen</PresentationFormat>
  <Paragraphs>266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2" baseType="lpstr">
      <vt:lpstr>Arial</vt:lpstr>
      <vt:lpstr>Arial,Sans-Serif</vt:lpstr>
      <vt:lpstr>Bodoni MT Black</vt:lpstr>
      <vt:lpstr>Century Gothic</vt:lpstr>
      <vt:lpstr>Comic Sans MS</vt:lpstr>
      <vt:lpstr>Cooper Black</vt:lpstr>
      <vt:lpstr>Futura XBlk BT</vt:lpstr>
      <vt:lpstr>Kristen ITC</vt:lpstr>
      <vt:lpstr>SassoonPrimaryInfant</vt:lpstr>
      <vt:lpstr>Times New Roman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School Uniform 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Westacre Middle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J. Riddleston</dc:creator>
  <cp:lastModifiedBy>Rachel HUMPHRIES</cp:lastModifiedBy>
  <cp:revision>882</cp:revision>
  <dcterms:created xsi:type="dcterms:W3CDTF">2016-04-17T09:53:15Z</dcterms:created>
  <dcterms:modified xsi:type="dcterms:W3CDTF">2026-06-30T12:00:46Z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1843600.00000000</vt:lpwstr>
  </property>
  <property fmtid="{D5CDD505-2E9C-101B-9397-08002B2CF9AE}" pid="3" name="ContentTypeId">
    <vt:lpwstr>0x0101009A872D1849F5D148B26C532B3CC6DEDD</vt:lpwstr>
  </property>
  <property fmtid="{D5CDD505-2E9C-101B-9397-08002B2CF9AE}" pid="4" name="MediaServiceImageTags">
    <vt:lpwstr/>
  </property>
</Properties>
</file>