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4"/>
  </p:sldMasterIdLst>
  <p:notesMasterIdLst>
    <p:notesMasterId r:id="rId20"/>
  </p:notesMasterIdLst>
  <p:handoutMasterIdLst>
    <p:handoutMasterId r:id="rId21"/>
  </p:handoutMasterIdLst>
  <p:sldIdLst>
    <p:sldId id="309" r:id="rId5"/>
    <p:sldId id="298" r:id="rId6"/>
    <p:sldId id="310" r:id="rId7"/>
    <p:sldId id="373" r:id="rId8"/>
    <p:sldId id="374" r:id="rId9"/>
    <p:sldId id="375" r:id="rId10"/>
    <p:sldId id="376" r:id="rId11"/>
    <p:sldId id="377" r:id="rId12"/>
    <p:sldId id="338" r:id="rId13"/>
    <p:sldId id="378" r:id="rId14"/>
    <p:sldId id="366" r:id="rId15"/>
    <p:sldId id="356" r:id="rId16"/>
    <p:sldId id="358" r:id="rId17"/>
    <p:sldId id="359" r:id="rId18"/>
    <p:sldId id="379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6A7B5"/>
    <a:srgbClr val="82AEB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7491EF4-078B-408B-8D98-C7FEDC86DFAA}" v="164" dt="2026-09-09T19:37:43.74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647" autoAdjust="0"/>
    <p:restoredTop sz="94660"/>
  </p:normalViewPr>
  <p:slideViewPr>
    <p:cSldViewPr>
      <p:cViewPr varScale="1">
        <p:scale>
          <a:sx n="65" d="100"/>
          <a:sy n="65" d="100"/>
        </p:scale>
        <p:origin x="1368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ll Account" userId="df024fad-2211-4abe-9cb7-0403ce1fcaee" providerId="ADAL" clId="{0B937A40-EC30-47EE-A8E9-11F63270FE5A}"/>
    <pc:docChg chg="modSld">
      <pc:chgData name="Hall Account" userId="df024fad-2211-4abe-9cb7-0403ce1fcaee" providerId="ADAL" clId="{0B937A40-EC30-47EE-A8E9-11F63270FE5A}" dt="2026-09-10T09:06:35.072" v="1" actId="20577"/>
      <pc:docMkLst>
        <pc:docMk/>
      </pc:docMkLst>
      <pc:sldChg chg="modSp mod">
        <pc:chgData name="Hall Account" userId="df024fad-2211-4abe-9cb7-0403ce1fcaee" providerId="ADAL" clId="{0B937A40-EC30-47EE-A8E9-11F63270FE5A}" dt="2026-09-10T09:06:35.072" v="1" actId="20577"/>
        <pc:sldMkLst>
          <pc:docMk/>
          <pc:sldMk cId="0" sldId="359"/>
        </pc:sldMkLst>
        <pc:spChg chg="mod">
          <ac:chgData name="Hall Account" userId="df024fad-2211-4abe-9cb7-0403ce1fcaee" providerId="ADAL" clId="{0B937A40-EC30-47EE-A8E9-11F63270FE5A}" dt="2026-09-10T09:06:35.072" v="1" actId="20577"/>
          <ac:spMkLst>
            <pc:docMk/>
            <pc:sldMk cId="0" sldId="359"/>
            <ac:spMk id="13314" creationId="{10315919-F536-DA71-A39B-E5D0D7A7A386}"/>
          </ac:spMkLst>
        </pc:spChg>
      </pc:sldChg>
    </pc:docChg>
  </pc:docChgLst>
  <pc:docChgLst>
    <pc:chgData name="Bianca West" userId="10289576-935a-4e9f-ba09-438780b8eb27" providerId="ADAL" clId="{A3233768-60C9-4576-9A9A-B4EC9237206A}"/>
    <pc:docChg chg="modSld">
      <pc:chgData name="Bianca West" userId="10289576-935a-4e9f-ba09-438780b8eb27" providerId="ADAL" clId="{A3233768-60C9-4576-9A9A-B4EC9237206A}" dt="2026-09-09T19:37:43.747" v="163" actId="20577"/>
      <pc:docMkLst>
        <pc:docMk/>
      </pc:docMkLst>
      <pc:sldChg chg="modSp modAnim">
        <pc:chgData name="Bianca West" userId="10289576-935a-4e9f-ba09-438780b8eb27" providerId="ADAL" clId="{A3233768-60C9-4576-9A9A-B4EC9237206A}" dt="2026-09-09T19:37:43.747" v="163" actId="20577"/>
        <pc:sldMkLst>
          <pc:docMk/>
          <pc:sldMk cId="0" sldId="366"/>
        </pc:sldMkLst>
        <pc:spChg chg="mod">
          <ac:chgData name="Bianca West" userId="10289576-935a-4e9f-ba09-438780b8eb27" providerId="ADAL" clId="{A3233768-60C9-4576-9A9A-B4EC9237206A}" dt="2026-09-09T19:37:43.747" v="163" actId="20577"/>
          <ac:spMkLst>
            <pc:docMk/>
            <pc:sldMk cId="0" sldId="366"/>
            <ac:spMk id="12291" creationId="{B22BC756-0FB0-01D3-19FB-99A633ECA7E8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1E7F7FF-7451-C0EE-5582-483243C0FC1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7E3F461-17FF-4254-AED5-E4F1C7EEA62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802D035-EE0B-48B6-80E2-15B287EFE265}" type="datetimeFigureOut">
              <a:rPr lang="en-GB"/>
              <a:pPr>
                <a:defRPr/>
              </a:pPr>
              <a:t>10/09/2026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FC62C35-D4AF-DA82-505F-BFDD8051261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5D55075-8990-B729-D1CB-A6679DD4DC6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87AE841F-3E85-423D-ADB0-0590434BD01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7E1373C-14D1-BD2B-6624-D8CD5C2CC36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F9704F5-7EB6-FA1D-8B01-FE4A68A19A1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89B64CB-D1D8-4CAA-8A73-B621CAFA3396}" type="datetimeFigureOut">
              <a:rPr lang="en-GB"/>
              <a:pPr>
                <a:defRPr/>
              </a:pPr>
              <a:t>10/09/2026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A24F215C-297B-1F79-4EF3-CE0B941F15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B1AE858E-BCDD-727C-A0D7-1A6BEC8B9BE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FB239A-49BA-2F98-29DF-389BDC8199A1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7FAC3D-8ECF-2325-28BF-60F22EF25C7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20ACA28E-5974-43C4-AA47-871713449F2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Image Placeholder 1">
            <a:extLst>
              <a:ext uri="{FF2B5EF4-FFF2-40B4-BE49-F238E27FC236}">
                <a16:creationId xmlns:a16="http://schemas.microsoft.com/office/drawing/2014/main" id="{03530CF5-B6A1-FD44-C4F2-72C22D22FAE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Notes Placeholder 2">
            <a:extLst>
              <a:ext uri="{FF2B5EF4-FFF2-40B4-BE49-F238E27FC236}">
                <a16:creationId xmlns:a16="http://schemas.microsoft.com/office/drawing/2014/main" id="{2613529D-8E34-C10A-D051-827B02D2CC8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/>
          </a:p>
        </p:txBody>
      </p:sp>
      <p:sp>
        <p:nvSpPr>
          <p:cNvPr id="10244" name="Slide Number Placeholder 3">
            <a:extLst>
              <a:ext uri="{FF2B5EF4-FFF2-40B4-BE49-F238E27FC236}">
                <a16:creationId xmlns:a16="http://schemas.microsoft.com/office/drawing/2014/main" id="{AB1883AB-3A07-36B7-40AD-FA75D0C3139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fld id="{09D9363F-2B6A-4D5D-984B-ECAEAF81557F}" type="slidenum">
              <a:rPr lang="en-GB" altLang="en-US" smtClean="0">
                <a:latin typeface="Calibri" panose="020F0502020204030204" pitchFamily="34" charset="0"/>
              </a:rPr>
              <a:pPr/>
              <a:t>8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2" y="1447801"/>
            <a:ext cx="662096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2" y="4777380"/>
            <a:ext cx="662096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C1C3A06-86C5-466B-8D86-037A29774A09}" type="datetimeFigureOut">
              <a:rPr lang="en-GB" smtClean="0"/>
              <a:pPr>
                <a:defRPr/>
              </a:pPr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335F21B-C49E-4E8F-A6B1-718F8EDE87E1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77767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2CEB20B-6B16-427A-A66C-C29079E60258}" type="datetimeFigureOut">
              <a:rPr lang="en-GB" smtClean="0"/>
              <a:pPr>
                <a:defRPr/>
              </a:pPr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ACBC48-5EFE-406A-95B2-8FD51F7D4B74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693670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2861734"/>
            <a:ext cx="662096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3F3D442-41D0-48E0-8C80-054FE758A8CD}" type="datetimeFigureOut">
              <a:rPr lang="en-GB" smtClean="0"/>
              <a:pPr>
                <a:defRPr/>
              </a:pPr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5942869-FEED-4E71-B038-AE92D220D977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417667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700" y="2060576"/>
            <a:ext cx="3298113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1975" y="2056093"/>
            <a:ext cx="3298115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2CEB20B-6B16-427A-A66C-C29079E60258}" type="datetimeFigureOut">
              <a:rPr lang="en-GB" smtClean="0"/>
              <a:pPr>
                <a:defRPr/>
              </a:pPr>
              <a:t>10/09/2026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ACBC48-5EFE-406A-95B2-8FD51F7D4B74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740424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1905000"/>
            <a:ext cx="32981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700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1976" y="1905000"/>
            <a:ext cx="3298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1976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2CEB20B-6B16-427A-A66C-C29079E60258}" type="datetimeFigureOut">
              <a:rPr lang="en-GB" smtClean="0"/>
              <a:pPr>
                <a:defRPr/>
              </a:pPr>
              <a:t>10/09/2026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ACBC48-5EFE-406A-95B2-8FD51F7D4B74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923808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D4681E2-D5C5-48B6-83F5-D893972C842E}" type="datetimeFigureOut">
              <a:rPr lang="en-GB" smtClean="0"/>
              <a:pPr>
                <a:defRPr/>
              </a:pPr>
              <a:t>10/09/2026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2AE570-DBC2-4E9A-BE1E-C522BBAF8BC1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788944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1718EDF-ED26-4F95-9780-202167099811}" type="datetimeFigureOut">
              <a:rPr lang="en-GB" smtClean="0"/>
              <a:pPr>
                <a:defRPr/>
              </a:pPr>
              <a:t>10/09/2026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3774A55-CE72-4B73-89F3-E88E75038B86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847210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1447800"/>
            <a:ext cx="2551462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9397" y="1447800"/>
            <a:ext cx="3898013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129281"/>
            <a:ext cx="25514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2CEB20B-6B16-427A-A66C-C29079E60258}" type="datetimeFigureOut">
              <a:rPr lang="en-GB" smtClean="0"/>
              <a:pPr>
                <a:defRPr/>
              </a:pPr>
              <a:t>10/09/2026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ACBC48-5EFE-406A-95B2-8FD51F7D4B74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418539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656" y="1854192"/>
            <a:ext cx="3820674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3517" y="1143000"/>
            <a:ext cx="2400925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657600"/>
            <a:ext cx="3814728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3AF7FF-8E84-42BD-8E25-8936EAA1C4A7}" type="datetimeFigureOut">
              <a:rPr lang="en-GB" smtClean="0"/>
              <a:pPr>
                <a:defRPr/>
              </a:pPr>
              <a:t>10/09/2026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0BEE065-0370-4FFD-A5FE-EDDBD2FD9E2B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225787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4800587"/>
            <a:ext cx="66209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2" y="685800"/>
            <a:ext cx="662096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3" y="5367325"/>
            <a:ext cx="662096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2CEB20B-6B16-427A-A66C-C29079E60258}" type="datetimeFigureOut">
              <a:rPr lang="en-GB" smtClean="0"/>
              <a:pPr>
                <a:defRPr/>
              </a:pPr>
              <a:t>10/09/2026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ACBC48-5EFE-406A-95B2-8FD51F7D4B74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749050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1447800"/>
            <a:ext cx="6620968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657600"/>
            <a:ext cx="6620968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2CEB20B-6B16-427A-A66C-C29079E60258}" type="datetimeFigureOut">
              <a:rPr lang="en-GB" smtClean="0"/>
              <a:pPr>
                <a:defRPr/>
              </a:pPr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ACBC48-5EFE-406A-95B2-8FD51F7D4B74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316870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409" y="1447800"/>
            <a:ext cx="6001049" cy="2317649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54530" y="3765449"/>
            <a:ext cx="5449871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4350657"/>
            <a:ext cx="6620968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2CEB20B-6B16-427A-A66C-C29079E60258}" type="datetimeFigureOut">
              <a:rPr lang="en-GB" smtClean="0"/>
              <a:pPr>
                <a:defRPr/>
              </a:pPr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ACBC48-5EFE-406A-95B2-8FD51F7D4B74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9" name="TextBox 8"/>
          <p:cNvSpPr txBox="1"/>
          <p:nvPr/>
        </p:nvSpPr>
        <p:spPr>
          <a:xfrm>
            <a:off x="673897" y="971253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999690" y="2613787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099840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3124201"/>
            <a:ext cx="662096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2CEB20B-6B16-427A-A66C-C29079E60258}" type="datetimeFigureOut">
              <a:rPr lang="en-GB" smtClean="0"/>
              <a:pPr>
                <a:defRPr/>
              </a:pPr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ACBC48-5EFE-406A-95B2-8FD51F7D4B74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187635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834" y="1981200"/>
            <a:ext cx="22107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475" y="2667000"/>
            <a:ext cx="219608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3504" y="1981200"/>
            <a:ext cx="220275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5586" y="2667000"/>
            <a:ext cx="2210671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1981200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4917" y="2667000"/>
            <a:ext cx="2199658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2CEB20B-6B16-427A-A66C-C29079E60258}" type="datetimeFigureOut">
              <a:rPr lang="en-GB" smtClean="0"/>
              <a:pPr>
                <a:defRPr/>
              </a:pPr>
              <a:t>10/09/2026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ACBC48-5EFE-406A-95B2-8FD51F7D4B74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543545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475" y="4250949"/>
            <a:ext cx="22056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89475" y="2209800"/>
            <a:ext cx="2205612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475" y="4827212"/>
            <a:ext cx="2205612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792" y="4250949"/>
            <a:ext cx="21984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917791" y="2209800"/>
            <a:ext cx="2198466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776" y="4827211"/>
            <a:ext cx="2201378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4250949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4916" y="2209800"/>
            <a:ext cx="219965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4824" y="4827209"/>
            <a:ext cx="220257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2CEB20B-6B16-427A-A66C-C29079E60258}" type="datetimeFigureOut">
              <a:rPr lang="en-GB" smtClean="0"/>
              <a:pPr>
                <a:defRPr/>
              </a:pPr>
              <a:t>10/09/2026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ACBC48-5EFE-406A-95B2-8FD51F7D4B74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1514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2CEB20B-6B16-427A-A66C-C29079E60258}" type="datetimeFigureOut">
              <a:rPr lang="en-GB" smtClean="0"/>
              <a:pPr>
                <a:defRPr/>
              </a:pPr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ACBC48-5EFE-406A-95B2-8FD51F7D4B74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226433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9782" y="430214"/>
            <a:ext cx="1314793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475" y="773205"/>
            <a:ext cx="5568812" cy="548313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2CEB20B-6B16-427A-A66C-C29079E60258}" type="datetimeFigureOut">
              <a:rPr lang="en-GB" smtClean="0"/>
              <a:pPr>
                <a:defRPr/>
              </a:pPr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ACBC48-5EFE-406A-95B2-8FD51F7D4B74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814585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>
          <a:xfrm>
            <a:off x="629943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7000"/>
                </a:schemeClr>
              </a:gs>
              <a:gs pos="69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5689832" y="-457200"/>
            <a:ext cx="1600200" cy="1600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14000"/>
                </a:schemeClr>
              </a:gs>
              <a:gs pos="73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6299432" y="6096000"/>
            <a:ext cx="990600" cy="9906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14000"/>
                </a:schemeClr>
              </a:gs>
              <a:gs pos="66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-153988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11000"/>
                </a:schemeClr>
              </a:gs>
              <a:gs pos="75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-839788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8000"/>
                </a:schemeClr>
              </a:gs>
              <a:gs pos="72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2052925"/>
            <a:ext cx="6711654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494989" y="1828771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pPr>
              <a:defRPr/>
            </a:pPr>
            <a:fld id="{72CEB20B-6B16-427A-A66C-C29079E60258}" type="datetimeFigureOut">
              <a:rPr lang="en-GB" smtClean="0"/>
              <a:pPr>
                <a:defRPr/>
              </a:pPr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233335" y="3263371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66431" y="295736"/>
            <a:ext cx="628813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1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BACBC48-5EFE-406A-95B2-8FD51F7D4B74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2360534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  <p:sldLayoutId id="2147483852" r:id="rId12"/>
    <p:sldLayoutId id="2147483853" r:id="rId13"/>
    <p:sldLayoutId id="2147483854" r:id="rId14"/>
    <p:sldLayoutId id="2147483855" r:id="rId15"/>
    <p:sldLayoutId id="2147483856" r:id="rId16"/>
    <p:sldLayoutId id="214748385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ubtitle 6">
            <a:extLst>
              <a:ext uri="{FF2B5EF4-FFF2-40B4-BE49-F238E27FC236}">
                <a16:creationId xmlns:a16="http://schemas.microsoft.com/office/drawing/2014/main" id="{BFAFFB39-6CAA-E038-B0B5-D7FBD2A4A8F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1599" y="3279885"/>
            <a:ext cx="6400800" cy="1095772"/>
          </a:xfrm>
        </p:spPr>
        <p:txBody>
          <a:bodyPr>
            <a:normAutofit fontScale="92500"/>
          </a:bodyPr>
          <a:lstStyle/>
          <a:p>
            <a:pPr algn="ctr" eaLnBrk="1" hangingPunct="1"/>
            <a:r>
              <a:rPr lang="en-GB" altLang="en-US" sz="6000" b="1" cap="none" dirty="0">
                <a:solidFill>
                  <a:schemeClr val="accent2"/>
                </a:solidFill>
                <a:latin typeface="SassoonPrimaryInfant" pitchFamily="2" charset="0"/>
                <a:ea typeface="MV Boli" panose="02000500030200090000" pitchFamily="2" charset="0"/>
                <a:cs typeface="MV Boli" panose="02000500030200090000" pitchFamily="2" charset="0"/>
              </a:rPr>
              <a:t>Welcome to Year 6</a:t>
            </a:r>
          </a:p>
        </p:txBody>
      </p:sp>
      <p:pic>
        <p:nvPicPr>
          <p:cNvPr id="4099" name="Picture 4">
            <a:extLst>
              <a:ext uri="{FF2B5EF4-FFF2-40B4-BE49-F238E27FC236}">
                <a16:creationId xmlns:a16="http://schemas.microsoft.com/office/drawing/2014/main" id="{79CEE492-AD74-21E0-AA24-8E84858902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8298" y="499765"/>
            <a:ext cx="2027405" cy="2304256"/>
          </a:xfrm>
          <a:prstGeom prst="rect">
            <a:avLst/>
          </a:prstGeom>
          <a:noFill/>
          <a:ln w="38100">
            <a:solidFill>
              <a:schemeClr val="bg1">
                <a:lumMod val="75000"/>
                <a:lumOff val="2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AutoShape 2">
            <a:extLst>
              <a:ext uri="{FF2B5EF4-FFF2-40B4-BE49-F238E27FC236}">
                <a16:creationId xmlns:a16="http://schemas.microsoft.com/office/drawing/2014/main" id="{FA112740-39E8-0098-5CDC-C64177CDB0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1344" y="4851521"/>
            <a:ext cx="7961312" cy="1489075"/>
          </a:xfrm>
          <a:prstGeom prst="ribbon">
            <a:avLst>
              <a:gd name="adj1" fmla="val 27394"/>
              <a:gd name="adj2" fmla="val 71685"/>
            </a:avLst>
          </a:prstGeom>
          <a:solidFill>
            <a:srgbClr val="ECECEC"/>
          </a:solidFill>
          <a:ln w="254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endParaRPr lang="en-GB" altLang="en-US" sz="12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FF0000"/>
                </a:solidFill>
                <a:latin typeface="Comic Sans MS" panose="030F0702030302020204" pitchFamily="66" charset="0"/>
              </a:rPr>
              <a:t>Inspire. </a:t>
            </a:r>
            <a:r>
              <a:rPr lang="en-GB" altLang="en-US" b="1" dirty="0">
                <a:solidFill>
                  <a:srgbClr val="5316EA"/>
                </a:solidFill>
                <a:latin typeface="Comic Sans MS" panose="030F0702030302020204" pitchFamily="66" charset="0"/>
              </a:rPr>
              <a:t>Challenge. </a:t>
            </a:r>
            <a:r>
              <a:rPr lang="en-GB" altLang="en-US" b="1" dirty="0">
                <a:solidFill>
                  <a:srgbClr val="FF0000"/>
                </a:solidFill>
                <a:latin typeface="Comic Sans MS" panose="030F0702030302020204" pitchFamily="66" charset="0"/>
              </a:rPr>
              <a:t>Achieve.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dirty="0"/>
              <a:t> 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87F7842A-8E5A-3BFB-9187-DFD7433EDD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8377" y="476687"/>
            <a:ext cx="8589963" cy="5616922"/>
          </a:xfrm>
        </p:spPr>
        <p:txBody>
          <a:bodyPr>
            <a:normAutofit/>
          </a:bodyPr>
          <a:lstStyle/>
          <a:p>
            <a:pPr algn="ctr"/>
            <a:br>
              <a:rPr lang="en-GB" altLang="en-US" sz="1400" b="1" u="sng" dirty="0">
                <a:latin typeface="SassoonPrimaryInfant" pitchFamily="2" charset="0"/>
              </a:rPr>
            </a:br>
            <a:r>
              <a:rPr lang="en-GB" altLang="en-US" sz="2400" dirty="0">
                <a:latin typeface="SassoonPrimaryInfant"/>
              </a:rPr>
              <a:t>Mrs West – Head of Year </a:t>
            </a:r>
            <a:br>
              <a:rPr lang="en-GB" altLang="en-US" sz="2400" dirty="0">
                <a:latin typeface="SassoonPrimaryInfant" pitchFamily="2" charset="0"/>
              </a:rPr>
            </a:br>
            <a:r>
              <a:rPr lang="en-GB" altLang="en-US" sz="2400" dirty="0">
                <a:latin typeface="SassoonPrimaryInfant"/>
              </a:rPr>
              <a:t>Mrs Murray &amp; Mrs West – 6MW</a:t>
            </a:r>
            <a:br>
              <a:rPr lang="en-GB" altLang="en-US" sz="2400" dirty="0">
                <a:latin typeface="SassoonPrimaryInfant" pitchFamily="2" charset="0"/>
              </a:rPr>
            </a:br>
            <a:r>
              <a:rPr lang="en-GB" altLang="en-US" sz="2400" dirty="0">
                <a:latin typeface="SassoonPrimaryInfant"/>
              </a:rPr>
              <a:t>Miss Dale – 6HD</a:t>
            </a:r>
            <a:br>
              <a:rPr lang="en-GB" altLang="en-US" sz="2400" dirty="0">
                <a:latin typeface="SassoonPrimaryInfant" pitchFamily="2" charset="0"/>
              </a:rPr>
            </a:br>
            <a:r>
              <a:rPr lang="en-GB" altLang="en-US" sz="2400" dirty="0">
                <a:latin typeface="SassoonPrimaryInfant"/>
              </a:rPr>
              <a:t>Miss Gersbach – 6GG</a:t>
            </a:r>
            <a:br>
              <a:rPr lang="en-GB" altLang="en-US" sz="2400" dirty="0">
                <a:latin typeface="SassoonPrimaryInfant" pitchFamily="2" charset="0"/>
              </a:rPr>
            </a:br>
            <a:r>
              <a:rPr lang="en-GB" altLang="en-US" sz="2400" dirty="0">
                <a:latin typeface="SassoonPrimaryInfant"/>
              </a:rPr>
              <a:t>Mr Treadwell – 6JT</a:t>
            </a:r>
            <a:br>
              <a:rPr lang="en-GB" altLang="en-US" sz="2400" dirty="0">
                <a:latin typeface="SassoonPrimaryInfant" pitchFamily="2" charset="0"/>
              </a:rPr>
            </a:br>
            <a:r>
              <a:rPr lang="en-GB" altLang="en-US" sz="2400" dirty="0">
                <a:latin typeface="SassoonPrimaryInfant"/>
              </a:rPr>
              <a:t>Mrs Holden – 6LH</a:t>
            </a:r>
            <a:br>
              <a:rPr lang="en-GB" altLang="en-US" sz="2400" dirty="0">
                <a:latin typeface="SassoonPrimaryInfant" pitchFamily="2" charset="0"/>
              </a:rPr>
            </a:br>
            <a:r>
              <a:rPr lang="en-GB" altLang="en-US" sz="2400" dirty="0">
                <a:latin typeface="SassoonPrimaryInfant"/>
              </a:rPr>
              <a:t>Mrs Ardis – English &amp; Maths Group</a:t>
            </a:r>
            <a:br>
              <a:rPr lang="en-GB" altLang="en-US" sz="2400" dirty="0">
                <a:latin typeface="SassoonPrimaryInfant"/>
              </a:rPr>
            </a:br>
            <a:r>
              <a:rPr lang="en-GB" altLang="en-US" sz="2400" dirty="0">
                <a:latin typeface="SassoonPrimaryInfant"/>
              </a:rPr>
              <a:t>Mrs Barker-Miles – English and Maths support</a:t>
            </a:r>
            <a:br>
              <a:rPr lang="en-GB" altLang="en-US" sz="2400" dirty="0">
                <a:latin typeface="SassoonPrimaryInfant" pitchFamily="2" charset="0"/>
              </a:rPr>
            </a:br>
            <a:r>
              <a:rPr lang="en-GB" altLang="en-US" sz="2000" dirty="0">
                <a:latin typeface="SassoonPrimaryInfant"/>
              </a:rPr>
              <a:t>We are very well supported by many other teaching staff and teaching assistants</a:t>
            </a:r>
            <a:endParaRPr lang="en-GB" altLang="en-US" sz="1400" dirty="0">
              <a:latin typeface="SassoonPrimaryInfant" pitchFamily="2" charset="0"/>
            </a:endParaRP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33BB0571-2FBA-9B36-4FF3-E7B251C373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3218" y="0"/>
            <a:ext cx="1113778" cy="126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99DC86E-A71C-ACDE-9930-C4558A36EF1F}"/>
              </a:ext>
            </a:extLst>
          </p:cNvPr>
          <p:cNvSpPr txBox="1"/>
          <p:nvPr/>
        </p:nvSpPr>
        <p:spPr>
          <a:xfrm>
            <a:off x="261304" y="122744"/>
            <a:ext cx="615433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altLang="en-US" sz="4000" b="1" dirty="0">
                <a:solidFill>
                  <a:schemeClr val="accent2"/>
                </a:solidFill>
                <a:latin typeface="SassoonPrimaryInfant" pitchFamily="2" charset="0"/>
              </a:rPr>
              <a:t>Meet the Year  Team</a:t>
            </a:r>
            <a:endParaRPr lang="en-GB" sz="40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02E0EAB-3CC9-4690-5E8F-7A29D4D9D1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54452" y="4077071"/>
            <a:ext cx="3680972" cy="276072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0312B4A-0BE1-38D6-8289-C35FBDEFA9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879" y="4077071"/>
            <a:ext cx="3707905" cy="2780929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>
            <a:extLst>
              <a:ext uri="{FF2B5EF4-FFF2-40B4-BE49-F238E27FC236}">
                <a16:creationId xmlns:a16="http://schemas.microsoft.com/office/drawing/2014/main" id="{E106BC2D-0750-424E-F3D3-FD584ED6C6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3886" y="404664"/>
            <a:ext cx="7055380" cy="1400530"/>
          </a:xfrm>
        </p:spPr>
        <p:txBody>
          <a:bodyPr/>
          <a:lstStyle/>
          <a:p>
            <a:pPr eaLnBrk="1" hangingPunct="1"/>
            <a:r>
              <a:rPr lang="en-GB" altLang="en-US" sz="4000" b="1" dirty="0">
                <a:solidFill>
                  <a:schemeClr val="accent2"/>
                </a:solidFill>
                <a:latin typeface="SassoonPrimaryInfant" pitchFamily="2" charset="0"/>
              </a:rPr>
              <a:t>Expectations: Building on from Year 5</a:t>
            </a:r>
            <a:endParaRPr lang="en-GB" altLang="en-US" sz="5000" dirty="0">
              <a:solidFill>
                <a:schemeClr val="accent2"/>
              </a:solidFill>
              <a:latin typeface="SassoonPrimaryInfant" pitchFamily="2" charset="0"/>
            </a:endParaRPr>
          </a:p>
        </p:txBody>
      </p:sp>
      <p:sp>
        <p:nvSpPr>
          <p:cNvPr id="6147" name="Content Placeholder 2">
            <a:extLst>
              <a:ext uri="{FF2B5EF4-FFF2-40B4-BE49-F238E27FC236}">
                <a16:creationId xmlns:a16="http://schemas.microsoft.com/office/drawing/2014/main" id="{1C9376D3-9CF3-3312-528A-714C10DCF0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043113"/>
            <a:ext cx="8229600" cy="4525962"/>
          </a:xfrm>
        </p:spPr>
        <p:txBody>
          <a:bodyPr/>
          <a:lstStyle/>
          <a:p>
            <a:pPr algn="ctr" eaLnBrk="1" hangingPunct="1"/>
            <a:r>
              <a:rPr lang="en-GB" altLang="en-US" dirty="0">
                <a:latin typeface="SassoonPrimaryInfant" pitchFamily="2" charset="0"/>
              </a:rPr>
              <a:t>Punctuality and attendance</a:t>
            </a:r>
          </a:p>
          <a:p>
            <a:pPr algn="ctr" eaLnBrk="1" hangingPunct="1"/>
            <a:r>
              <a:rPr lang="en-GB" altLang="en-US" dirty="0">
                <a:latin typeface="SassoonPrimaryInfant" pitchFamily="2" charset="0"/>
              </a:rPr>
              <a:t>Uniform</a:t>
            </a:r>
          </a:p>
          <a:p>
            <a:pPr algn="ctr" eaLnBrk="1" hangingPunct="1"/>
            <a:r>
              <a:rPr lang="en-GB" altLang="en-US" dirty="0">
                <a:latin typeface="SassoonPrimaryInfant" pitchFamily="2" charset="0"/>
              </a:rPr>
              <a:t>PE Kit (days on the next slide)</a:t>
            </a:r>
          </a:p>
          <a:p>
            <a:pPr algn="ctr" eaLnBrk="1" hangingPunct="1"/>
            <a:r>
              <a:rPr lang="en-GB" altLang="en-US" dirty="0">
                <a:latin typeface="SassoonPrimaryInfant" pitchFamily="2" charset="0"/>
              </a:rPr>
              <a:t>Participation in all aspects of school life</a:t>
            </a:r>
          </a:p>
          <a:p>
            <a:pPr algn="ctr" eaLnBrk="1" hangingPunct="1"/>
            <a:r>
              <a:rPr lang="en-GB" altLang="en-US" dirty="0">
                <a:latin typeface="SassoonPrimaryInfant" pitchFamily="2" charset="0"/>
              </a:rPr>
              <a:t>Being prepared and organised</a:t>
            </a:r>
          </a:p>
          <a:p>
            <a:pPr algn="ctr" eaLnBrk="1" hangingPunct="1"/>
            <a:r>
              <a:rPr lang="en-GB" altLang="en-US" dirty="0">
                <a:latin typeface="SassoonPrimaryInfant" pitchFamily="2" charset="0"/>
              </a:rPr>
              <a:t>Independence – 6Rs</a:t>
            </a:r>
          </a:p>
          <a:p>
            <a:pPr algn="ctr" eaLnBrk="1" hangingPunct="1"/>
            <a:r>
              <a:rPr lang="en-GB" altLang="en-US" dirty="0">
                <a:latin typeface="SassoonPrimaryInfant" pitchFamily="2" charset="0"/>
              </a:rPr>
              <a:t>Homework</a:t>
            </a:r>
          </a:p>
          <a:p>
            <a:pPr eaLnBrk="1" hangingPunct="1"/>
            <a:endParaRPr lang="en-GB" altLang="en-US" dirty="0">
              <a:solidFill>
                <a:schemeClr val="bg1"/>
              </a:solidFill>
            </a:endParaRP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FFA5A9EC-4652-85A3-9442-F140759812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0"/>
            <a:ext cx="1113778" cy="126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AutoShape 2">
            <a:extLst>
              <a:ext uri="{FF2B5EF4-FFF2-40B4-BE49-F238E27FC236}">
                <a16:creationId xmlns:a16="http://schemas.microsoft.com/office/drawing/2014/main" id="{B674BAC5-05D0-69ED-8846-43A8793992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319" y="5661025"/>
            <a:ext cx="8361362" cy="936625"/>
          </a:xfrm>
          <a:prstGeom prst="ribbon">
            <a:avLst>
              <a:gd name="adj1" fmla="val 27394"/>
              <a:gd name="adj2" fmla="val 71685"/>
            </a:avLst>
          </a:prstGeom>
          <a:solidFill>
            <a:srgbClr val="ECECEC"/>
          </a:solidFill>
          <a:ln w="254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Inspire. </a:t>
            </a:r>
            <a:r>
              <a:rPr lang="en-GB" altLang="en-US" b="1">
                <a:solidFill>
                  <a:srgbClr val="5316EA"/>
                </a:solidFill>
                <a:latin typeface="Comic Sans MS" panose="030F0702030302020204" pitchFamily="66" charset="0"/>
              </a:rPr>
              <a:t>Challenge. </a:t>
            </a: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Achieve.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/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F7295F-709E-3F18-6866-8373933A3E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F598CA20-79B3-5D5A-3A47-FC79E5918043}"/>
              </a:ext>
            </a:extLst>
          </p:cNvPr>
          <p:cNvSpPr txBox="1">
            <a:spLocks/>
          </p:cNvSpPr>
          <p:nvPr/>
        </p:nvSpPr>
        <p:spPr>
          <a:xfrm>
            <a:off x="323528" y="261707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altLang="en-US" sz="4400" b="1">
                <a:solidFill>
                  <a:schemeClr val="accent2"/>
                </a:solidFill>
                <a:latin typeface="SassoonPrimaryInfant" pitchFamily="2" charset="0"/>
              </a:rPr>
              <a:t>PE Kit</a:t>
            </a:r>
            <a:endParaRPr lang="en-GB" b="1">
              <a:solidFill>
                <a:schemeClr val="accent2"/>
              </a:solidFill>
              <a:latin typeface="Sassoon Primary" pitchFamily="50" charset="0"/>
            </a:endParaRPr>
          </a:p>
        </p:txBody>
      </p:sp>
      <p:pic>
        <p:nvPicPr>
          <p:cNvPr id="8" name="Picture 4">
            <a:extLst>
              <a:ext uri="{FF2B5EF4-FFF2-40B4-BE49-F238E27FC236}">
                <a16:creationId xmlns:a16="http://schemas.microsoft.com/office/drawing/2014/main" id="{C93D0D0C-E931-4F5C-D3F8-7E6F68A36F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0"/>
            <a:ext cx="1113778" cy="126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F2B0CC2-8CDC-8480-B1E2-3000EE2872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65869"/>
            <a:ext cx="9144000" cy="4562819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1010310-B77B-62D1-9355-272FA424674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4468418"/>
              </p:ext>
            </p:extLst>
          </p:nvPr>
        </p:nvGraphicFramePr>
        <p:xfrm>
          <a:off x="2011680" y="5966729"/>
          <a:ext cx="512064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60320">
                  <a:extLst>
                    <a:ext uri="{9D8B030D-6E8A-4147-A177-3AD203B41FA5}">
                      <a16:colId xmlns:a16="http://schemas.microsoft.com/office/drawing/2014/main" val="1595154109"/>
                    </a:ext>
                  </a:extLst>
                </a:gridCol>
                <a:gridCol w="2560320">
                  <a:extLst>
                    <a:ext uri="{9D8B030D-6E8A-4147-A177-3AD203B41FA5}">
                      <a16:colId xmlns:a16="http://schemas.microsoft.com/office/drawing/2014/main" val="141783308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 dirty="0">
                          <a:solidFill>
                            <a:sysClr val="windowText" lastClr="000000"/>
                          </a:solidFill>
                        </a:rPr>
                        <a:t>T</a:t>
                      </a:r>
                      <a:r>
                        <a:rPr lang="en-GB" sz="1400" dirty="0" err="1">
                          <a:solidFill>
                            <a:sysClr val="windowText" lastClr="000000"/>
                          </a:solidFill>
                        </a:rPr>
                        <a:t>hursday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 dirty="0">
                          <a:solidFill>
                            <a:sysClr val="windowText" lastClr="000000"/>
                          </a:solidFill>
                        </a:rPr>
                        <a:t>Friday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09475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 dirty="0"/>
                        <a:t>6</a:t>
                      </a:r>
                      <a:r>
                        <a:rPr lang="en-GB" sz="1400" dirty="0"/>
                        <a:t>MW, 6HD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400" baseline="0" dirty="0"/>
                        <a:t>6JT, 6LH, 6GG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580749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243956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E0F1A9A-E6B2-0860-45AF-95CE7A93B3A5}"/>
              </a:ext>
            </a:extLst>
          </p:cNvPr>
          <p:cNvSpPr txBox="1">
            <a:spLocks/>
          </p:cNvSpPr>
          <p:nvPr/>
        </p:nvSpPr>
        <p:spPr>
          <a:xfrm>
            <a:off x="323528" y="261707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altLang="en-US" sz="4400" b="1">
                <a:solidFill>
                  <a:schemeClr val="accent2"/>
                </a:solidFill>
                <a:latin typeface="SassoonPrimaryInfant" pitchFamily="2" charset="0"/>
              </a:rPr>
              <a:t>School Uniform</a:t>
            </a:r>
            <a:endParaRPr lang="en-GB" b="1">
              <a:solidFill>
                <a:schemeClr val="accent2"/>
              </a:solidFill>
              <a:latin typeface="Sassoon Primary" pitchFamily="50" charset="0"/>
            </a:endParaRPr>
          </a:p>
        </p:txBody>
      </p:sp>
      <p:pic>
        <p:nvPicPr>
          <p:cNvPr id="8" name="Picture 4">
            <a:extLst>
              <a:ext uri="{FF2B5EF4-FFF2-40B4-BE49-F238E27FC236}">
                <a16:creationId xmlns:a16="http://schemas.microsoft.com/office/drawing/2014/main" id="{C7B978E8-819D-1070-9CD2-03E1DCEE8C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0"/>
            <a:ext cx="1113778" cy="126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DF48994-921F-923E-5AEA-E8D0160C6A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04707"/>
            <a:ext cx="9140994" cy="4400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99803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id="{246C5D29-622C-58EC-EA72-A8BD892AB5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750" y="260350"/>
            <a:ext cx="8401050" cy="633413"/>
          </a:xfrm>
        </p:spPr>
        <p:txBody>
          <a:bodyPr>
            <a:noAutofit/>
          </a:bodyPr>
          <a:lstStyle/>
          <a:p>
            <a:r>
              <a:rPr lang="en-GB" altLang="en-US" sz="4000" b="1">
                <a:solidFill>
                  <a:schemeClr val="accent2"/>
                </a:solidFill>
                <a:latin typeface="SassoonPrimaryInfant" pitchFamily="2" charset="0"/>
              </a:rPr>
              <a:t>Catering</a:t>
            </a:r>
          </a:p>
        </p:txBody>
      </p:sp>
      <p:sp>
        <p:nvSpPr>
          <p:cNvPr id="17416" name="TextBox 12">
            <a:extLst>
              <a:ext uri="{FF2B5EF4-FFF2-40B4-BE49-F238E27FC236}">
                <a16:creationId xmlns:a16="http://schemas.microsoft.com/office/drawing/2014/main" id="{D582982D-10D0-26A4-2FD4-F296E0C25E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51920" y="1071737"/>
            <a:ext cx="4605374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 dirty="0">
                <a:latin typeface="SassoonPrimaryInfant"/>
              </a:rPr>
              <a:t>Breakfast club from 7:45am</a:t>
            </a:r>
          </a:p>
          <a:p>
            <a:pPr>
              <a:spcBef>
                <a:spcPct val="0"/>
              </a:spcBef>
              <a:buFontTx/>
              <a:buNone/>
            </a:pPr>
            <a:endParaRPr lang="en-GB" altLang="en-US" sz="2400">
              <a:latin typeface="SassoonPrimaryInfant" pitchFamily="2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2400" dirty="0">
                <a:latin typeface="SassoonPrimaryInfant"/>
              </a:rPr>
              <a:t>Otherwise, come onto the playground from 8:15 – 8:25</a:t>
            </a:r>
          </a:p>
          <a:p>
            <a:pPr>
              <a:spcBef>
                <a:spcPct val="0"/>
              </a:spcBef>
              <a:buFontTx/>
              <a:buNone/>
            </a:pPr>
            <a:endParaRPr lang="en-GB" altLang="en-US" sz="2400">
              <a:latin typeface="SassoonPrimaryInfant" pitchFamily="2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2400" dirty="0">
                <a:latin typeface="SassoonPrimaryInfant"/>
              </a:rPr>
              <a:t>Selection of items available which are free of charge (cereal, toast)</a:t>
            </a:r>
          </a:p>
          <a:p>
            <a:pPr>
              <a:spcBef>
                <a:spcPct val="0"/>
              </a:spcBef>
              <a:buFontTx/>
              <a:buNone/>
            </a:pPr>
            <a:endParaRPr lang="en-GB" altLang="en-US" sz="2400">
              <a:latin typeface="SassoonPrimaryInfant" pitchFamily="2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2400" dirty="0">
                <a:latin typeface="SassoonPrimaryInfant"/>
              </a:rPr>
              <a:t>Lunches cost £2.70 (cashless)</a:t>
            </a:r>
          </a:p>
          <a:p>
            <a:pPr>
              <a:spcBef>
                <a:spcPct val="0"/>
              </a:spcBef>
              <a:buFontTx/>
              <a:buNone/>
            </a:pPr>
            <a:endParaRPr lang="en-GB" altLang="en-US" sz="2400">
              <a:latin typeface="SassoonPrimaryInfant" pitchFamily="2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2400" dirty="0">
                <a:latin typeface="SassoonPrimaryInfant"/>
              </a:rPr>
              <a:t>Drinks are additional cost (water free of charge)</a:t>
            </a:r>
          </a:p>
        </p:txBody>
      </p:sp>
      <p:pic>
        <p:nvPicPr>
          <p:cNvPr id="2" name="Picture 4">
            <a:extLst>
              <a:ext uri="{FF2B5EF4-FFF2-40B4-BE49-F238E27FC236}">
                <a16:creationId xmlns:a16="http://schemas.microsoft.com/office/drawing/2014/main" id="{C860079A-4590-9BAF-EB7E-74A060A507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0"/>
            <a:ext cx="1113778" cy="126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AutoShape 2">
            <a:extLst>
              <a:ext uri="{FF2B5EF4-FFF2-40B4-BE49-F238E27FC236}">
                <a16:creationId xmlns:a16="http://schemas.microsoft.com/office/drawing/2014/main" id="{3465845D-AAA0-3794-A7B0-A569149192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319" y="5661025"/>
            <a:ext cx="8361362" cy="936625"/>
          </a:xfrm>
          <a:prstGeom prst="ribbon">
            <a:avLst>
              <a:gd name="adj1" fmla="val 27394"/>
              <a:gd name="adj2" fmla="val 71685"/>
            </a:avLst>
          </a:prstGeom>
          <a:solidFill>
            <a:srgbClr val="ECECEC"/>
          </a:solidFill>
          <a:ln w="254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Inspire. </a:t>
            </a:r>
            <a:r>
              <a:rPr lang="en-GB" altLang="en-US" b="1">
                <a:solidFill>
                  <a:srgbClr val="5316EA"/>
                </a:solidFill>
                <a:latin typeface="Comic Sans MS" panose="030F0702030302020204" pitchFamily="66" charset="0"/>
              </a:rPr>
              <a:t>Challenge. </a:t>
            </a: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Achieve.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/>
              <a:t> 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DC15BB1-5215-469C-286E-D8821645A1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1122" y="1078302"/>
            <a:ext cx="2987115" cy="4341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86362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4432D9-F0BB-633A-A761-BB754D730B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B944F9-8FC2-CDDA-4596-21023240D7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2310" y="260648"/>
            <a:ext cx="8229600" cy="1143000"/>
          </a:xfrm>
        </p:spPr>
        <p:txBody>
          <a:bodyPr/>
          <a:lstStyle/>
          <a:p>
            <a:r>
              <a:rPr lang="en-GB" altLang="en-US" sz="4400" b="1">
                <a:solidFill>
                  <a:schemeClr val="accent2"/>
                </a:solidFill>
                <a:latin typeface="SassoonPrimaryInfant" pitchFamily="2" charset="0"/>
              </a:rPr>
              <a:t>Medications</a:t>
            </a:r>
            <a:endParaRPr lang="en-GB" b="1">
              <a:solidFill>
                <a:schemeClr val="accent2"/>
              </a:solidFill>
              <a:latin typeface="Sassoon Primary" pitchFamily="50" charset="0"/>
            </a:endParaRPr>
          </a:p>
        </p:txBody>
      </p:sp>
      <p:pic>
        <p:nvPicPr>
          <p:cNvPr id="7" name="Picture 4">
            <a:extLst>
              <a:ext uri="{FF2B5EF4-FFF2-40B4-BE49-F238E27FC236}">
                <a16:creationId xmlns:a16="http://schemas.microsoft.com/office/drawing/2014/main" id="{96FFEE6A-9B82-A049-5465-9C2FC9FF46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0"/>
            <a:ext cx="1113778" cy="126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E2B81A-9D41-9ABF-8EBC-E31489AFE5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043113"/>
            <a:ext cx="8229600" cy="4525962"/>
          </a:xfrm>
        </p:spPr>
        <p:txBody>
          <a:bodyPr/>
          <a:lstStyle/>
          <a:p>
            <a:pPr marL="0" indent="0" algn="ctr" eaLnBrk="1" hangingPunct="1">
              <a:buNone/>
            </a:pPr>
            <a:r>
              <a:rPr lang="en-GB" altLang="en-US" sz="4000">
                <a:latin typeface="SassoonPrimaryInfant" pitchFamily="2" charset="0"/>
              </a:rPr>
              <a:t>Every child who has medication or specific health or medical needs MUST have a health care plan.</a:t>
            </a:r>
          </a:p>
          <a:p>
            <a:pPr eaLnBrk="1" hangingPunct="1"/>
            <a:endParaRPr lang="en-GB" altLang="en-US">
              <a:solidFill>
                <a:schemeClr val="bg1"/>
              </a:solidFill>
            </a:endParaRPr>
          </a:p>
        </p:txBody>
      </p:sp>
      <p:pic>
        <p:nvPicPr>
          <p:cNvPr id="1026" name="Picture 2" descr="Buy Ventolin Online - MedExpress">
            <a:extLst>
              <a:ext uri="{FF2B5EF4-FFF2-40B4-BE49-F238E27FC236}">
                <a16:creationId xmlns:a16="http://schemas.microsoft.com/office/drawing/2014/main" id="{33ED14E5-AFF0-52AB-8BAE-D1FA5D038C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5002361"/>
            <a:ext cx="2000250" cy="1566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6124583-9D6B-7C49-DC9B-E8878F6E2E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30256" y="4306094"/>
            <a:ext cx="1752600" cy="1566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7648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D9D7E51-BD65-A195-3D10-7F4399527177}"/>
              </a:ext>
            </a:extLst>
          </p:cNvPr>
          <p:cNvSpPr txBox="1">
            <a:spLocks/>
          </p:cNvSpPr>
          <p:nvPr/>
        </p:nvSpPr>
        <p:spPr>
          <a:xfrm>
            <a:off x="283047" y="22081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altLang="en-US" sz="4400" b="1">
                <a:solidFill>
                  <a:schemeClr val="accent2"/>
                </a:solidFill>
                <a:latin typeface="SassoonPrimaryInfant" pitchFamily="2" charset="0"/>
              </a:rPr>
              <a:t>Homework</a:t>
            </a:r>
            <a:endParaRPr lang="en-GB" b="1">
              <a:solidFill>
                <a:schemeClr val="accent2"/>
              </a:solidFill>
              <a:latin typeface="Sassoon Primary" pitchFamily="50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346CA2C-8995-1BDA-A511-6265DC5BC4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0"/>
            <a:ext cx="1113778" cy="126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AutoShape 2">
            <a:extLst>
              <a:ext uri="{FF2B5EF4-FFF2-40B4-BE49-F238E27FC236}">
                <a16:creationId xmlns:a16="http://schemas.microsoft.com/office/drawing/2014/main" id="{D2C4FA53-54FD-C35F-1F03-63D8D18546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319" y="5661025"/>
            <a:ext cx="8361362" cy="936625"/>
          </a:xfrm>
          <a:prstGeom prst="ribbon">
            <a:avLst>
              <a:gd name="adj1" fmla="val 27394"/>
              <a:gd name="adj2" fmla="val 71685"/>
            </a:avLst>
          </a:prstGeom>
          <a:solidFill>
            <a:srgbClr val="ECECEC"/>
          </a:solidFill>
          <a:ln w="254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Inspire. </a:t>
            </a:r>
            <a:r>
              <a:rPr lang="en-GB" altLang="en-US" b="1">
                <a:solidFill>
                  <a:srgbClr val="5316EA"/>
                </a:solidFill>
                <a:latin typeface="Comic Sans MS" panose="030F0702030302020204" pitchFamily="66" charset="0"/>
              </a:rPr>
              <a:t>Challenge. </a:t>
            </a: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Achieve.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/>
              <a:t> 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00F7DCF-682F-5B60-23C7-79F224BC06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7584" y="1182271"/>
            <a:ext cx="2712955" cy="18442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8AA62FE-5B0E-A013-C484-C738C87E701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26254" y="1297518"/>
            <a:ext cx="3200677" cy="137171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29126A5F-F6C9-B631-458D-25788F8A7F5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1600" y="3675239"/>
            <a:ext cx="2994920" cy="126503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2728595-CB55-96E4-BB15-4F884EDA170A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4716016" y="2798300"/>
            <a:ext cx="2780928" cy="2780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9762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3" descr="C:\Users\Ben\Desktop\jigsaws\jigsaw.jpg">
            <a:extLst>
              <a:ext uri="{FF2B5EF4-FFF2-40B4-BE49-F238E27FC236}">
                <a16:creationId xmlns:a16="http://schemas.microsoft.com/office/drawing/2014/main" id="{2F3BB9E6-AC82-8D66-A302-81564E3AC0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692" y="1700809"/>
            <a:ext cx="4386485" cy="30618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4">
            <a:extLst>
              <a:ext uri="{FF2B5EF4-FFF2-40B4-BE49-F238E27FC236}">
                <a16:creationId xmlns:a16="http://schemas.microsoft.com/office/drawing/2014/main" id="{B121E804-8081-1CB2-B2F2-BD87C10DDF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0"/>
            <a:ext cx="1113778" cy="126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BB681AEC-D0E6-3C51-AEF2-8551D86E97FA}"/>
              </a:ext>
            </a:extLst>
          </p:cNvPr>
          <p:cNvSpPr txBox="1">
            <a:spLocks/>
          </p:cNvSpPr>
          <p:nvPr/>
        </p:nvSpPr>
        <p:spPr>
          <a:xfrm>
            <a:off x="275242" y="242706"/>
            <a:ext cx="8401050" cy="63341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altLang="en-US" sz="4000" b="1" dirty="0">
                <a:solidFill>
                  <a:schemeClr val="accent2"/>
                </a:solidFill>
                <a:latin typeface="SassoonPrimaryInfant" pitchFamily="2" charset="0"/>
              </a:rPr>
              <a:t>Recognition</a:t>
            </a:r>
          </a:p>
        </p:txBody>
      </p:sp>
      <p:sp>
        <p:nvSpPr>
          <p:cNvPr id="4" name="AutoShape 2">
            <a:extLst>
              <a:ext uri="{FF2B5EF4-FFF2-40B4-BE49-F238E27FC236}">
                <a16:creationId xmlns:a16="http://schemas.microsoft.com/office/drawing/2014/main" id="{C463200B-81E4-4217-9B1A-5768C8F52E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319" y="5661025"/>
            <a:ext cx="8361362" cy="936625"/>
          </a:xfrm>
          <a:prstGeom prst="ribbon">
            <a:avLst>
              <a:gd name="adj1" fmla="val 27394"/>
              <a:gd name="adj2" fmla="val 71685"/>
            </a:avLst>
          </a:prstGeom>
          <a:solidFill>
            <a:srgbClr val="ECECEC"/>
          </a:solidFill>
          <a:ln w="254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Inspire. </a:t>
            </a:r>
            <a:r>
              <a:rPr lang="en-GB" altLang="en-US" b="1">
                <a:solidFill>
                  <a:srgbClr val="5316EA"/>
                </a:solidFill>
                <a:latin typeface="Comic Sans MS" panose="030F0702030302020204" pitchFamily="66" charset="0"/>
              </a:rPr>
              <a:t>Challenge. </a:t>
            </a: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Achieve.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/>
              <a:t> 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F9F64B7-C933-D2AE-6F11-57D08A804E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31177" y="1700809"/>
            <a:ext cx="4592715" cy="306181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BCAFE8-0CD6-B016-BFB4-A7FA6082DE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4D6103C-FBAC-03C7-6E1C-63C43149D6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0"/>
            <a:ext cx="1113778" cy="126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8113FD99-5BAA-A68E-BCD5-96E5DA791471}"/>
              </a:ext>
            </a:extLst>
          </p:cNvPr>
          <p:cNvSpPr txBox="1">
            <a:spLocks/>
          </p:cNvSpPr>
          <p:nvPr/>
        </p:nvSpPr>
        <p:spPr>
          <a:xfrm>
            <a:off x="275242" y="242706"/>
            <a:ext cx="8401050" cy="63341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altLang="en-US" sz="4000" b="1">
                <a:solidFill>
                  <a:schemeClr val="accent2"/>
                </a:solidFill>
                <a:latin typeface="SassoonPrimaryInfant" pitchFamily="2" charset="0"/>
              </a:rPr>
              <a:t>Wrap Around Care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F0C87DD-35F0-AA95-DEB8-27D678503C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9637" y="1035169"/>
            <a:ext cx="4111482" cy="5822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6621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B22BC756-0FB0-01D3-19FB-99A633ECA7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38225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altLang="en-US" sz="2800" b="1" dirty="0">
                <a:latin typeface="Sassoon Infant Std"/>
              </a:rPr>
              <a:t>October</a:t>
            </a:r>
            <a:r>
              <a:rPr lang="en-GB" altLang="en-US" sz="2800" dirty="0">
                <a:latin typeface="Sassoon Infant Std"/>
              </a:rPr>
              <a:t> – After school disco </a:t>
            </a:r>
            <a:endParaRPr lang="en-GB" altLang="en-US" sz="2800" dirty="0">
              <a:latin typeface="Sassoon Infant Std" panose="020B0503020103030203" pitchFamily="34" charset="0"/>
            </a:endParaRPr>
          </a:p>
          <a:p>
            <a:r>
              <a:rPr lang="en-GB" altLang="en-US" sz="2800" b="1" dirty="0">
                <a:latin typeface="Sassoon Infant Std" panose="020B0503020103030203" pitchFamily="34" charset="0"/>
              </a:rPr>
              <a:t>December</a:t>
            </a:r>
            <a:r>
              <a:rPr lang="en-GB" altLang="en-US" sz="2800" dirty="0">
                <a:latin typeface="Sassoon Infant Std" panose="020B0503020103030203" pitchFamily="34" charset="0"/>
              </a:rPr>
              <a:t> – Whole school theatre trip/ Cathedral Trip</a:t>
            </a:r>
          </a:p>
          <a:p>
            <a:r>
              <a:rPr lang="en-GB" altLang="en-US" sz="2800" dirty="0">
                <a:latin typeface="Sassoon Infant Std" panose="020B0503020103030203" pitchFamily="34" charset="0"/>
              </a:rPr>
              <a:t>January – Bingo Night</a:t>
            </a:r>
          </a:p>
          <a:p>
            <a:r>
              <a:rPr lang="en-GB" altLang="en-US" sz="2800" b="1" dirty="0">
                <a:latin typeface="Sassoon Infant Std" panose="020B0503020103030203" pitchFamily="34" charset="0"/>
              </a:rPr>
              <a:t>February</a:t>
            </a:r>
            <a:r>
              <a:rPr lang="en-GB" altLang="en-US" sz="2800" dirty="0">
                <a:latin typeface="Sassoon Infant Std" panose="020B0503020103030203" pitchFamily="34" charset="0"/>
              </a:rPr>
              <a:t> – Whipsnade Zoo virtual Trip</a:t>
            </a:r>
          </a:p>
          <a:p>
            <a:r>
              <a:rPr lang="en-GB" altLang="en-US" sz="2800" b="1" dirty="0">
                <a:latin typeface="Sassoon Infant Std" panose="020B0503020103030203" pitchFamily="34" charset="0"/>
              </a:rPr>
              <a:t>April</a:t>
            </a:r>
            <a:r>
              <a:rPr lang="en-GB" altLang="en-US" sz="2800" dirty="0">
                <a:latin typeface="Sassoon Infant Std" panose="020B0503020103030203" pitchFamily="34" charset="0"/>
              </a:rPr>
              <a:t> – Bishops Wood Trip</a:t>
            </a:r>
          </a:p>
          <a:p>
            <a:r>
              <a:rPr lang="en-GB" altLang="en-US" sz="2800" b="1" dirty="0">
                <a:latin typeface="Sassoon Infant Std" panose="020B0503020103030203" pitchFamily="34" charset="0"/>
              </a:rPr>
              <a:t>June</a:t>
            </a:r>
            <a:r>
              <a:rPr lang="en-GB" altLang="en-US" sz="2800" dirty="0">
                <a:latin typeface="Sassoon Infant Std" panose="020B0503020103030203" pitchFamily="34" charset="0"/>
              </a:rPr>
              <a:t> – Quiz Night</a:t>
            </a:r>
          </a:p>
          <a:p>
            <a:r>
              <a:rPr lang="en-GB" altLang="en-US" sz="2800" b="1" dirty="0">
                <a:latin typeface="Sassoon Infant Std"/>
              </a:rPr>
              <a:t>July</a:t>
            </a:r>
            <a:r>
              <a:rPr lang="en-GB" altLang="en-US" sz="2800" dirty="0">
                <a:latin typeface="Sassoon Infant Std"/>
              </a:rPr>
              <a:t> – </a:t>
            </a:r>
            <a:r>
              <a:rPr lang="en-GB" sz="2800" dirty="0">
                <a:latin typeface="Sassoon Infant Std"/>
              </a:rPr>
              <a:t>Blackwell Residential/ Survival Week</a:t>
            </a:r>
            <a:endParaRPr lang="en-GB" altLang="en-US" sz="2800" dirty="0">
              <a:latin typeface="Sassoon Infant Std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4F8BA1EE-12E1-08BE-EE72-70378DA580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528" y="278991"/>
            <a:ext cx="665956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accent2"/>
                </a:solidFill>
                <a:latin typeface="SassoonPrimaryInfant" pitchFamily="2" charset="0"/>
              </a:rPr>
              <a:t>Trips and Events</a:t>
            </a:r>
          </a:p>
        </p:txBody>
      </p:sp>
      <p:pic>
        <p:nvPicPr>
          <p:cNvPr id="6" name="Picture 4">
            <a:extLst>
              <a:ext uri="{FF2B5EF4-FFF2-40B4-BE49-F238E27FC236}">
                <a16:creationId xmlns:a16="http://schemas.microsoft.com/office/drawing/2014/main" id="{5EAD7C78-1A2F-F627-ACE7-64C407CB0A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0"/>
            <a:ext cx="1113778" cy="126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2">
            <a:extLst>
              <a:ext uri="{FF2B5EF4-FFF2-40B4-BE49-F238E27FC236}">
                <a16:creationId xmlns:a16="http://schemas.microsoft.com/office/drawing/2014/main" id="{7180953F-0E78-7FA3-BD6C-A2F2AE040A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6388" y="285889"/>
            <a:ext cx="549615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accent2"/>
                </a:solidFill>
                <a:latin typeface="SassoonPrimaryInfant" pitchFamily="2" charset="0"/>
              </a:rPr>
              <a:t>Key Dates</a:t>
            </a:r>
          </a:p>
        </p:txBody>
      </p:sp>
      <p:pic>
        <p:nvPicPr>
          <p:cNvPr id="2" name="Picture 4">
            <a:extLst>
              <a:ext uri="{FF2B5EF4-FFF2-40B4-BE49-F238E27FC236}">
                <a16:creationId xmlns:a16="http://schemas.microsoft.com/office/drawing/2014/main" id="{33C35CF4-D576-AC8C-0AED-FFA4E0C848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0"/>
            <a:ext cx="1113778" cy="126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6E6E4D9-F76C-2485-FAF9-D2B69AD9D7CF}"/>
              </a:ext>
            </a:extLst>
          </p:cNvPr>
          <p:cNvSpPr txBox="1"/>
          <p:nvPr/>
        </p:nvSpPr>
        <p:spPr>
          <a:xfrm>
            <a:off x="190501" y="1266265"/>
            <a:ext cx="8763000" cy="560153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indent="-228600" algn="l"/>
            <a:r>
              <a:rPr lang="en-US" sz="2000" dirty="0">
                <a:latin typeface="Sassoon Infant Std"/>
              </a:rPr>
              <a:t>Friday 11th September - School Photographs</a:t>
            </a:r>
          </a:p>
          <a:p>
            <a:pPr marL="0" indent="-228600" algn="l"/>
            <a:r>
              <a:rPr lang="en-US" sz="2000" dirty="0">
                <a:latin typeface="Sassoon Infant Std"/>
              </a:rPr>
              <a:t>Monday 21st September - Year 6 and 7 Homework shop 1.45pm-2.45pm</a:t>
            </a:r>
          </a:p>
          <a:p>
            <a:pPr marL="0" indent="-228600" algn="l"/>
            <a:r>
              <a:rPr lang="en-US" sz="2000" dirty="0">
                <a:latin typeface="Sassoon Infant Std"/>
              </a:rPr>
              <a:t>Thursday 1st October - Open evening for 2027 admissions 5.00pm-7.15pm</a:t>
            </a:r>
          </a:p>
          <a:p>
            <a:pPr marL="0" indent="-228600" algn="l"/>
            <a:r>
              <a:rPr lang="en-US" sz="2000" dirty="0">
                <a:latin typeface="Sassoon Infant Std"/>
              </a:rPr>
              <a:t>Tuesday 6th October - Year 6 Disco 5.00pm-6.30pm </a:t>
            </a:r>
          </a:p>
          <a:p>
            <a:pPr marL="0" indent="-228600" algn="l"/>
            <a:r>
              <a:rPr lang="en-US" sz="2000" dirty="0">
                <a:latin typeface="Sassoon Infant Std"/>
              </a:rPr>
              <a:t>Thursday 22nd October - Term Ends</a:t>
            </a:r>
          </a:p>
          <a:p>
            <a:pPr marL="0" indent="-228600" algn="l"/>
            <a:r>
              <a:rPr lang="en-US" sz="2000" dirty="0">
                <a:latin typeface="Sassoon Infant Std"/>
              </a:rPr>
              <a:t>Friday 23rd October - Teacher Education Day</a:t>
            </a:r>
          </a:p>
          <a:p>
            <a:pPr marL="0" indent="-228600" algn="l"/>
            <a:r>
              <a:rPr lang="en-US" sz="2000" dirty="0">
                <a:latin typeface="Sassoon Infant Std"/>
              </a:rPr>
              <a:t>Monday 26th October to Friday 30th October - Half Term</a:t>
            </a:r>
          </a:p>
          <a:p>
            <a:pPr marL="0" indent="-228600" algn="l"/>
            <a:r>
              <a:rPr lang="en-US" sz="2000" dirty="0">
                <a:latin typeface="Sassoon Infant Std"/>
              </a:rPr>
              <a:t>Wednesday 9th December - Christmas Performance 1:30pm-2:30pm </a:t>
            </a:r>
          </a:p>
          <a:p>
            <a:pPr marL="0" indent="-228600" algn="l"/>
            <a:r>
              <a:rPr lang="en-US" sz="2000" dirty="0">
                <a:latin typeface="Sassoon Infant Std"/>
              </a:rPr>
              <a:t>Wednesday 9th December - Christmas Performance 6-7pm </a:t>
            </a:r>
          </a:p>
          <a:p>
            <a:pPr marL="0" indent="-228600" algn="l"/>
            <a:r>
              <a:rPr lang="en-US" sz="2000" dirty="0">
                <a:latin typeface="Sassoon Infant Std"/>
              </a:rPr>
              <a:t>Wednesday 16th December - Christmas Lunch Day </a:t>
            </a:r>
          </a:p>
          <a:p>
            <a:pPr marL="0" indent="-228600" algn="l"/>
            <a:r>
              <a:rPr lang="en-US" sz="2000" dirty="0">
                <a:latin typeface="Sassoon Infant Std"/>
              </a:rPr>
              <a:t>Thursday 17th December - Theatre Trip to Peter Pan </a:t>
            </a:r>
          </a:p>
          <a:p>
            <a:pPr marL="0" indent="-228600" algn="l"/>
            <a:r>
              <a:rPr lang="en-US" sz="2000" dirty="0">
                <a:latin typeface="Sassoon Infant Std"/>
              </a:rPr>
              <a:t>Friday 18th December - End of Term</a:t>
            </a:r>
          </a:p>
          <a:p>
            <a:pPr marL="0" indent="-228600" algn="l"/>
            <a:r>
              <a:rPr lang="en-US" sz="2000" dirty="0">
                <a:latin typeface="Sassoon Infant Std"/>
              </a:rPr>
              <a:t>Monday 4th January - Teacher Education Day</a:t>
            </a:r>
          </a:p>
          <a:p>
            <a:pPr marL="0" indent="-228600" algn="l"/>
            <a:r>
              <a:rPr lang="en-US" sz="2000" dirty="0">
                <a:latin typeface="Sassoon Infant Std"/>
              </a:rPr>
              <a:t>Tuesday 5th January - Spring Term Begins</a:t>
            </a:r>
          </a:p>
          <a:p>
            <a:pPr marL="0" indent="-228600" algn="l"/>
            <a:r>
              <a:rPr lang="en-US" sz="2000" dirty="0">
                <a:latin typeface="Sassoon Infant Std"/>
              </a:rPr>
              <a:t>Wednesday 28</a:t>
            </a:r>
            <a:r>
              <a:rPr lang="en-US" sz="2000" baseline="30000" dirty="0">
                <a:latin typeface="Sassoon Infant Std"/>
              </a:rPr>
              <a:t>th</a:t>
            </a:r>
            <a:r>
              <a:rPr lang="en-US" sz="2000" dirty="0">
                <a:latin typeface="Sassoon Infant Std"/>
              </a:rPr>
              <a:t> January – SATs Parent afternoon ( 2.00pm – 2.50pm) and evening (6.00pm – 7.00pm)</a:t>
            </a:r>
          </a:p>
          <a:p>
            <a:pPr marL="0" indent="-228600" algn="l"/>
            <a:r>
              <a:rPr lang="en-US" sz="2000" dirty="0">
                <a:latin typeface="Sassoon Infant Std"/>
              </a:rPr>
              <a:t>Monday 10</a:t>
            </a:r>
            <a:r>
              <a:rPr lang="en-US" sz="2000" baseline="30000" dirty="0">
                <a:latin typeface="Sassoon Infant Std"/>
              </a:rPr>
              <a:t>th</a:t>
            </a:r>
            <a:r>
              <a:rPr lang="en-US" sz="2000" dirty="0">
                <a:latin typeface="Sassoon Infant Std"/>
              </a:rPr>
              <a:t> May – Thursday 13</a:t>
            </a:r>
            <a:r>
              <a:rPr lang="en-US" sz="2000" baseline="30000" dirty="0">
                <a:latin typeface="Sassoon Infant Std"/>
              </a:rPr>
              <a:t>th</a:t>
            </a:r>
            <a:r>
              <a:rPr lang="en-US" sz="2000" dirty="0">
                <a:latin typeface="Sassoon Infant Std"/>
              </a:rPr>
              <a:t> May – KS2 Statutory Assessment Tests (SATs)</a:t>
            </a:r>
          </a:p>
          <a:p>
            <a:pPr algn="ctr"/>
            <a:endParaRPr lang="en-GB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3">
            <a:extLst>
              <a:ext uri="{FF2B5EF4-FFF2-40B4-BE49-F238E27FC236}">
                <a16:creationId xmlns:a16="http://schemas.microsoft.com/office/drawing/2014/main" id="{671F5CB2-B6E7-8387-9BCF-3919E12C81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6038" y="2432280"/>
            <a:ext cx="1977117" cy="1681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0" name="Picture 4">
            <a:extLst>
              <a:ext uri="{FF2B5EF4-FFF2-40B4-BE49-F238E27FC236}">
                <a16:creationId xmlns:a16="http://schemas.microsoft.com/office/drawing/2014/main" id="{B775E226-F799-BE0D-8C3E-5BC053159B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255" y="2432282"/>
            <a:ext cx="1597458" cy="1681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Picture 5">
            <a:extLst>
              <a:ext uri="{FF2B5EF4-FFF2-40B4-BE49-F238E27FC236}">
                <a16:creationId xmlns:a16="http://schemas.microsoft.com/office/drawing/2014/main" id="{315EEF5D-BE80-9D95-2C08-FFC3D6007F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3372" y="2432281"/>
            <a:ext cx="1844264" cy="1681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E6EDB1C-980D-219C-7736-2B09A1AE816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1673" y="2118324"/>
            <a:ext cx="2026180" cy="2309452"/>
          </a:xfrm>
          <a:prstGeom prst="rect">
            <a:avLst/>
          </a:prstGeom>
        </p:spPr>
      </p:pic>
      <p:pic>
        <p:nvPicPr>
          <p:cNvPr id="2" name="Picture 4">
            <a:extLst>
              <a:ext uri="{FF2B5EF4-FFF2-40B4-BE49-F238E27FC236}">
                <a16:creationId xmlns:a16="http://schemas.microsoft.com/office/drawing/2014/main" id="{6904BE72-0228-76E9-6342-7CD2901200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0"/>
            <a:ext cx="1113778" cy="126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FCC5C382-0BF9-8D1A-F0B9-5A90BE138152}"/>
              </a:ext>
            </a:extLst>
          </p:cNvPr>
          <p:cNvSpPr txBox="1">
            <a:spLocks/>
          </p:cNvSpPr>
          <p:nvPr/>
        </p:nvSpPr>
        <p:spPr>
          <a:xfrm>
            <a:off x="275242" y="242706"/>
            <a:ext cx="8401050" cy="63341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altLang="en-US" sz="4000" b="1" dirty="0">
                <a:solidFill>
                  <a:schemeClr val="accent2"/>
                </a:solidFill>
                <a:latin typeface="SassoonPrimaryInfant" pitchFamily="2" charset="0"/>
              </a:rPr>
              <a:t>Communication</a:t>
            </a:r>
          </a:p>
        </p:txBody>
      </p:sp>
      <p:sp>
        <p:nvSpPr>
          <p:cNvPr id="7" name="AutoShape 2">
            <a:extLst>
              <a:ext uri="{FF2B5EF4-FFF2-40B4-BE49-F238E27FC236}">
                <a16:creationId xmlns:a16="http://schemas.microsoft.com/office/drawing/2014/main" id="{FEA47E6D-4928-0A2C-4F11-94643340DB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319" y="5661025"/>
            <a:ext cx="8361362" cy="936625"/>
          </a:xfrm>
          <a:prstGeom prst="ribbon">
            <a:avLst>
              <a:gd name="adj1" fmla="val 27394"/>
              <a:gd name="adj2" fmla="val 71685"/>
            </a:avLst>
          </a:prstGeom>
          <a:solidFill>
            <a:srgbClr val="ECECEC"/>
          </a:solidFill>
          <a:ln w="254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Inspire. </a:t>
            </a:r>
            <a:r>
              <a:rPr lang="en-GB" altLang="en-US" b="1">
                <a:solidFill>
                  <a:srgbClr val="5316EA"/>
                </a:solidFill>
                <a:latin typeface="Comic Sans MS" panose="030F0702030302020204" pitchFamily="66" charset="0"/>
              </a:rPr>
              <a:t>Challenge. </a:t>
            </a: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Achieve.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/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10315919-F536-DA71-A39B-E5D0D7A7A3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260350"/>
            <a:ext cx="62499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accent2"/>
                </a:solidFill>
                <a:latin typeface="SassoonPrimaryInfant" pitchFamily="2" charset="0"/>
              </a:rPr>
              <a:t>Year 6 Website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3BDCA260-8A00-646F-9E98-9E6DEAC5DD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0"/>
            <a:ext cx="1113778" cy="126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51F22FE-D965-26D2-1A56-F10236EE41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86602"/>
            <a:ext cx="9144000" cy="4284795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AutoShape 2">
            <a:extLst>
              <a:ext uri="{FF2B5EF4-FFF2-40B4-BE49-F238E27FC236}">
                <a16:creationId xmlns:a16="http://schemas.microsoft.com/office/drawing/2014/main" id="{2CEBAE24-7497-4C77-C377-E082130703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319" y="5661025"/>
            <a:ext cx="8361362" cy="936625"/>
          </a:xfrm>
          <a:prstGeom prst="ribbon">
            <a:avLst>
              <a:gd name="adj1" fmla="val 27394"/>
              <a:gd name="adj2" fmla="val 71685"/>
            </a:avLst>
          </a:prstGeom>
          <a:solidFill>
            <a:srgbClr val="ECECEC"/>
          </a:solidFill>
          <a:ln w="254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Inspire. </a:t>
            </a:r>
            <a:r>
              <a:rPr lang="en-GB" altLang="en-US" b="1">
                <a:solidFill>
                  <a:srgbClr val="5316EA"/>
                </a:solidFill>
                <a:latin typeface="Comic Sans MS" panose="030F0702030302020204" pitchFamily="66" charset="0"/>
              </a:rPr>
              <a:t>Challenge. </a:t>
            </a: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Achieve.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/>
              <a:t> </a:t>
            </a:r>
          </a:p>
        </p:txBody>
      </p:sp>
      <p:sp>
        <p:nvSpPr>
          <p:cNvPr id="7" name="Content Placeholder 9">
            <a:extLst>
              <a:ext uri="{FF2B5EF4-FFF2-40B4-BE49-F238E27FC236}">
                <a16:creationId xmlns:a16="http://schemas.microsoft.com/office/drawing/2014/main" id="{A8627234-438A-2024-71F5-8AC4A5C8C8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5631" y="1628775"/>
            <a:ext cx="7932738" cy="3700463"/>
          </a:xfrm>
          <a:ln w="76200">
            <a:solidFill>
              <a:schemeClr val="bg2">
                <a:lumMod val="20000"/>
                <a:lumOff val="80000"/>
              </a:schemeClr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/>
          </a:bodyPr>
          <a:lstStyle/>
          <a:p>
            <a:pPr marL="0" indent="0"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4000" b="1" dirty="0">
                <a:solidFill>
                  <a:schemeClr val="bg2"/>
                </a:solidFill>
                <a:latin typeface="SassoonPrimaryInfant"/>
              </a:rPr>
              <a:t>Reader’s Theatre </a:t>
            </a:r>
          </a:p>
          <a:p>
            <a:pPr marL="0" indent="0"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sz="700" dirty="0">
              <a:solidFill>
                <a:schemeClr val="bg2"/>
              </a:solidFill>
              <a:latin typeface="SassoonPrimaryInfant" pitchFamily="2" charset="0"/>
            </a:endParaRPr>
          </a:p>
          <a:p>
            <a:pPr marL="0" indent="0"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2800" dirty="0">
                <a:solidFill>
                  <a:schemeClr val="bg2"/>
                </a:solidFill>
                <a:latin typeface="SassoonPrimaryInfant"/>
              </a:rPr>
              <a:t>A widely used teaching strategy that exemplifies how repeated reading of texts can be used to support pupils to develop reading fluency</a:t>
            </a:r>
          </a:p>
          <a:p>
            <a:pPr marL="0" indent="0" algn="ctr">
              <a:buNone/>
              <a:defRPr/>
            </a:pPr>
            <a:r>
              <a:rPr lang="en-GB" sz="2800" dirty="0">
                <a:solidFill>
                  <a:schemeClr val="bg2"/>
                </a:solidFill>
                <a:latin typeface="SassoonPrimaryInfant"/>
              </a:rPr>
              <a:t>6MW, 6HD, 6GG, 6JT, 6LH, The Lodge (Mrs Ardis)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DCD99B9-3229-AEA2-8B9D-FD6986625DA4}"/>
              </a:ext>
            </a:extLst>
          </p:cNvPr>
          <p:cNvSpPr txBox="1">
            <a:spLocks/>
          </p:cNvSpPr>
          <p:nvPr/>
        </p:nvSpPr>
        <p:spPr>
          <a:xfrm>
            <a:off x="275242" y="242706"/>
            <a:ext cx="8401050" cy="63341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altLang="en-US" sz="4000" b="1">
                <a:solidFill>
                  <a:schemeClr val="accent2"/>
                </a:solidFill>
                <a:latin typeface="SassoonPrimaryInfant" pitchFamily="2" charset="0"/>
              </a:rPr>
              <a:t>Visiting the class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8A3E621B-5A82-F9D5-ABF5-29CDFD9CE8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0"/>
            <a:ext cx="1113778" cy="1265869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663340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tint val="100000"/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BACC050B-8757-4460-95D8-E37B46A6B42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c7bc9da-ca85-4db4-a9bc-7a96d23e2fc4">
      <Terms xmlns="http://schemas.microsoft.com/office/infopath/2007/PartnerControls"/>
    </lcf76f155ced4ddcb4097134ff3c332f>
    <TaxCatchAll xmlns="5e062627-8e20-40d6-9a5b-f64ab6255ea3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A872D1849F5D148B26C532B3CC6DEDD" ma:contentTypeVersion="14" ma:contentTypeDescription="Create a new document." ma:contentTypeScope="" ma:versionID="e1ff4c9e4acca893c56fd3a41f6e29dc">
  <xsd:schema xmlns:xsd="http://www.w3.org/2001/XMLSchema" xmlns:xs="http://www.w3.org/2001/XMLSchema" xmlns:p="http://schemas.microsoft.com/office/2006/metadata/properties" xmlns:ns2="9c7bc9da-ca85-4db4-a9bc-7a96d23e2fc4" xmlns:ns3="5e062627-8e20-40d6-9a5b-f64ab6255ea3" targetNamespace="http://schemas.microsoft.com/office/2006/metadata/properties" ma:root="true" ma:fieldsID="dae719643f340d6c7d7fc29e47343d55" ns2:_="" ns3:_="">
    <xsd:import namespace="9c7bc9da-ca85-4db4-a9bc-7a96d23e2fc4"/>
    <xsd:import namespace="5e062627-8e20-40d6-9a5b-f64ab6255ea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c7bc9da-ca85-4db4-a9bc-7a96d23e2fc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c9141296-dbbd-4d35-bb66-ba3012ccc5a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e062627-8e20-40d6-9a5b-f64ab6255ea3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c2396c8a-b74d-4b4e-a1d1-dd134bd3f327}" ma:internalName="TaxCatchAll" ma:showField="CatchAllData" ma:web="5e062627-8e20-40d6-9a5b-f64ab6255e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471B9A5-0F52-478A-A3AE-70396CF4E581}">
  <ds:schemaRefs>
    <ds:schemaRef ds:uri="http://schemas.microsoft.com/office/2006/metadata/properties"/>
    <ds:schemaRef ds:uri="http://schemas.microsoft.com/office/infopath/2007/PartnerControls"/>
    <ds:schemaRef ds:uri="9c7bc9da-ca85-4db4-a9bc-7a96d23e2fc4"/>
    <ds:schemaRef ds:uri="5e062627-8e20-40d6-9a5b-f64ab6255ea3"/>
  </ds:schemaRefs>
</ds:datastoreItem>
</file>

<file path=customXml/itemProps2.xml><?xml version="1.0" encoding="utf-8"?>
<ds:datastoreItem xmlns:ds="http://schemas.openxmlformats.org/officeDocument/2006/customXml" ds:itemID="{8E977407-0524-432F-957A-2A97A1F25D4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4A26715-CBD7-49D3-9781-97894598CDD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c7bc9da-ca85-4db4-a9bc-7a96d23e2fc4"/>
    <ds:schemaRef ds:uri="5e062627-8e20-40d6-9a5b-f64ab6255ea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3506</TotalTime>
  <Words>479</Words>
  <Application>Microsoft Office PowerPoint</Application>
  <PresentationFormat>On-screen Show (4:3)</PresentationFormat>
  <Paragraphs>80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4" baseType="lpstr">
      <vt:lpstr>Arial</vt:lpstr>
      <vt:lpstr>Calibri</vt:lpstr>
      <vt:lpstr>Century Gothic</vt:lpstr>
      <vt:lpstr>Comic Sans MS</vt:lpstr>
      <vt:lpstr>Sassoon Infant Std</vt:lpstr>
      <vt:lpstr>Sassoon Primary</vt:lpstr>
      <vt:lpstr>SassoonPrimaryInfant</vt:lpstr>
      <vt:lpstr>Wingdings 3</vt:lpstr>
      <vt:lpstr>Ion</vt:lpstr>
      <vt:lpstr>PowerPoint Presentation</vt:lpstr>
      <vt:lpstr> Mrs West – Head of Year  Mrs Murray &amp; Mrs West – 6MW Miss Dale – 6HD Miss Gersbach – 6GG Mr Treadwell – 6JT Mrs Holden – 6LH Mrs Ardis – English &amp; Maths Group Mrs Barker-Miles – English and Maths support We are very well supported by many other teaching staff and teaching assistants</vt:lpstr>
      <vt:lpstr>Expectations: Building on from Year 5</vt:lpstr>
      <vt:lpstr>PowerPoint Presentation</vt:lpstr>
      <vt:lpstr>PowerPoint Presentation</vt:lpstr>
      <vt:lpstr>Catering</vt:lpstr>
      <vt:lpstr>Medications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Handling Data</dc:title>
  <dc:creator>Katie Brooker</dc:creator>
  <cp:lastModifiedBy>Hall Account</cp:lastModifiedBy>
  <cp:revision>327</cp:revision>
  <cp:lastPrinted>2013-12-09T10:51:36Z</cp:lastPrinted>
  <dcterms:created xsi:type="dcterms:W3CDTF">2012-02-11T23:07:43Z</dcterms:created>
  <dcterms:modified xsi:type="dcterms:W3CDTF">2026-09-10T09:06:38Z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0x0101009A872D1849F5D148B26C532B3CC6DEDD</vt:lpwstr>
  </property>
  <property fmtid="{D5CDD505-2E9C-101B-9397-08002B2CF9AE}" pid="3" name="MediaServiceImageTags">
    <vt:lpwstr/>
  </property>
  <property fmtid="{D5CDD505-2E9C-101B-9397-08002B2CF9AE}" pid="4" name="xd_ProgID">
    <vt:lpwstr/>
  </property>
  <property fmtid="{D5CDD505-2E9C-101B-9397-08002B2CF9AE}" pid="5" name="ComplianceAssetId">
    <vt:lpwstr/>
  </property>
  <property fmtid="{D5CDD505-2E9C-101B-9397-08002B2CF9AE}" pid="6" name="TemplateUrl">
    <vt:lpwstr/>
  </property>
  <property fmtid="{D5CDD505-2E9C-101B-9397-08002B2CF9AE}" pid="7" name="_ExtendedDescription">
    <vt:lpwstr/>
  </property>
  <property fmtid="{D5CDD505-2E9C-101B-9397-08002B2CF9AE}" pid="8" name="TriggerFlowInfo">
    <vt:lpwstr/>
  </property>
  <property fmtid="{D5CDD505-2E9C-101B-9397-08002B2CF9AE}" pid="9" name="xd_Signature">
    <vt:bool>false</vt:bool>
  </property>
</Properties>
</file>