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4"/>
  </p:sldMasterIdLst>
  <p:notesMasterIdLst>
    <p:notesMasterId r:id="rId23"/>
  </p:notesMasterIdLst>
  <p:handoutMasterIdLst>
    <p:handoutMasterId r:id="rId24"/>
  </p:handoutMasterIdLst>
  <p:sldIdLst>
    <p:sldId id="309" r:id="rId5"/>
    <p:sldId id="298" r:id="rId6"/>
    <p:sldId id="310" r:id="rId7"/>
    <p:sldId id="369" r:id="rId8"/>
    <p:sldId id="367" r:id="rId9"/>
    <p:sldId id="371" r:id="rId10"/>
    <p:sldId id="348" r:id="rId11"/>
    <p:sldId id="370" r:id="rId12"/>
    <p:sldId id="350" r:id="rId13"/>
    <p:sldId id="338" r:id="rId14"/>
    <p:sldId id="366" r:id="rId15"/>
    <p:sldId id="365" r:id="rId16"/>
    <p:sldId id="355" r:id="rId17"/>
    <p:sldId id="368" r:id="rId18"/>
    <p:sldId id="356" r:id="rId19"/>
    <p:sldId id="358" r:id="rId20"/>
    <p:sldId id="359" r:id="rId21"/>
    <p:sldId id="362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A7B5"/>
    <a:srgbClr val="82A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3E6203-0360-4C04-9C5B-343DCD12D5D4}" v="50" dt="2025-09-09T20:15:36.383"/>
    <p1510:client id="{61E084B2-D15E-AB4E-2C98-0D13E4283B9F}" v="384" dt="2025-09-10T07:31:26.7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7" autoAdjust="0"/>
    <p:restoredTop sz="94660"/>
  </p:normalViewPr>
  <p:slideViewPr>
    <p:cSldViewPr>
      <p:cViewPr>
        <p:scale>
          <a:sx n="89" d="100"/>
          <a:sy n="89" d="100"/>
        </p:scale>
        <p:origin x="566" y="-12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UMPHRIES" userId="46f104ce-d55d-42b7-b833-0a85e04164e1" providerId="ADAL" clId="{6CA0828A-C54A-431B-92E1-1269389B780D}"/>
    <pc:docChg chg="custSel delSld modSld">
      <pc:chgData name="Rachel HUMPHRIES" userId="46f104ce-d55d-42b7-b833-0a85e04164e1" providerId="ADAL" clId="{6CA0828A-C54A-431B-92E1-1269389B780D}" dt="2025-09-09T20:15:36.563" v="62" actId="27636"/>
      <pc:docMkLst>
        <pc:docMk/>
      </pc:docMkLst>
      <pc:sldChg chg="modAnim">
        <pc:chgData name="Rachel HUMPHRIES" userId="46f104ce-d55d-42b7-b833-0a85e04164e1" providerId="ADAL" clId="{6CA0828A-C54A-431B-92E1-1269389B780D}" dt="2025-09-09T20:12:33.989" v="6"/>
        <pc:sldMkLst>
          <pc:docMk/>
          <pc:sldMk cId="0" sldId="310"/>
        </pc:sldMkLst>
      </pc:sldChg>
      <pc:sldChg chg="modAnim">
        <pc:chgData name="Rachel HUMPHRIES" userId="46f104ce-d55d-42b7-b833-0a85e04164e1" providerId="ADAL" clId="{6CA0828A-C54A-431B-92E1-1269389B780D}" dt="2025-09-09T20:14:30.854" v="16"/>
        <pc:sldMkLst>
          <pc:docMk/>
          <pc:sldMk cId="0" sldId="356"/>
        </pc:sldMkLst>
      </pc:sldChg>
      <pc:sldChg chg="del">
        <pc:chgData name="Rachel HUMPHRIES" userId="46f104ce-d55d-42b7-b833-0a85e04164e1" providerId="ADAL" clId="{6CA0828A-C54A-431B-92E1-1269389B780D}" dt="2025-09-09T20:13:51.736" v="10" actId="2696"/>
        <pc:sldMkLst>
          <pc:docMk/>
          <pc:sldMk cId="0" sldId="364"/>
        </pc:sldMkLst>
      </pc:sldChg>
      <pc:sldChg chg="modSp mod">
        <pc:chgData name="Rachel HUMPHRIES" userId="46f104ce-d55d-42b7-b833-0a85e04164e1" providerId="ADAL" clId="{6CA0828A-C54A-431B-92E1-1269389B780D}" dt="2025-09-09T20:15:36.563" v="62" actId="27636"/>
        <pc:sldMkLst>
          <pc:docMk/>
          <pc:sldMk cId="0" sldId="366"/>
        </pc:sldMkLst>
        <pc:spChg chg="mod">
          <ac:chgData name="Rachel HUMPHRIES" userId="46f104ce-d55d-42b7-b833-0a85e04164e1" providerId="ADAL" clId="{6CA0828A-C54A-431B-92E1-1269389B780D}" dt="2025-09-09T20:15:36.563" v="62" actId="27636"/>
          <ac:spMkLst>
            <pc:docMk/>
            <pc:sldMk cId="0" sldId="366"/>
            <ac:spMk id="12291" creationId="{B22BC756-0FB0-01D3-19FB-99A633ECA7E8}"/>
          </ac:spMkLst>
        </pc:spChg>
      </pc:sldChg>
      <pc:sldChg chg="modSp mod">
        <pc:chgData name="Rachel HUMPHRIES" userId="46f104ce-d55d-42b7-b833-0a85e04164e1" providerId="ADAL" clId="{6CA0828A-C54A-431B-92E1-1269389B780D}" dt="2025-09-09T20:13:30.002" v="9" actId="1076"/>
        <pc:sldMkLst>
          <pc:docMk/>
          <pc:sldMk cId="53776755" sldId="369"/>
        </pc:sldMkLst>
        <pc:picChg chg="mod modCrop">
          <ac:chgData name="Rachel HUMPHRIES" userId="46f104ce-d55d-42b7-b833-0a85e04164e1" providerId="ADAL" clId="{6CA0828A-C54A-431B-92E1-1269389B780D}" dt="2025-09-09T20:13:30.002" v="9" actId="1076"/>
          <ac:picMkLst>
            <pc:docMk/>
            <pc:sldMk cId="53776755" sldId="369"/>
            <ac:picMk id="13" creationId="{2C62A80E-9FBB-39DB-4D6B-489FA3B4A143}"/>
          </ac:picMkLst>
        </pc:picChg>
      </pc:sldChg>
    </pc:docChg>
  </pc:docChgLst>
  <pc:docChgLst>
    <pc:chgData name="Rachel HUMPHRIES" userId="S::rh192@westacre.worcs.sch.uk::46f104ce-d55d-42b7-b833-0a85e04164e1" providerId="AD" clId="Web-{61E084B2-D15E-AB4E-2C98-0D13E4283B9F}"/>
    <pc:docChg chg="modSld">
      <pc:chgData name="Rachel HUMPHRIES" userId="S::rh192@westacre.worcs.sch.uk::46f104ce-d55d-42b7-b833-0a85e04164e1" providerId="AD" clId="Web-{61E084B2-D15E-AB4E-2C98-0D13E4283B9F}" dt="2025-09-10T07:31:26.737" v="231" actId="1076"/>
      <pc:docMkLst>
        <pc:docMk/>
      </pc:docMkLst>
      <pc:sldChg chg="addSp delSp modSp">
        <pc:chgData name="Rachel HUMPHRIES" userId="S::rh192@westacre.worcs.sch.uk::46f104ce-d55d-42b7-b833-0a85e04164e1" providerId="AD" clId="Web-{61E084B2-D15E-AB4E-2C98-0D13E4283B9F}" dt="2025-09-10T07:31:26.737" v="231" actId="1076"/>
        <pc:sldMkLst>
          <pc:docMk/>
          <pc:sldMk cId="0" sldId="355"/>
        </pc:sldMkLst>
        <pc:spChg chg="del mod">
          <ac:chgData name="Rachel HUMPHRIES" userId="S::rh192@westacre.worcs.sch.uk::46f104ce-d55d-42b7-b833-0a85e04164e1" providerId="AD" clId="Web-{61E084B2-D15E-AB4E-2C98-0D13E4283B9F}" dt="2025-09-10T07:28:38.121" v="1"/>
          <ac:spMkLst>
            <pc:docMk/>
            <pc:sldMk cId="0" sldId="355"/>
            <ac:spMk id="8" creationId="{8D555E1A-BD3E-BE8C-D58F-3776080C67B2}"/>
          </ac:spMkLst>
        </pc:spChg>
        <pc:picChg chg="add mod">
          <ac:chgData name="Rachel HUMPHRIES" userId="S::rh192@westacre.worcs.sch.uk::46f104ce-d55d-42b7-b833-0a85e04164e1" providerId="AD" clId="Web-{61E084B2-D15E-AB4E-2C98-0D13E4283B9F}" dt="2025-09-10T07:31:26.737" v="231" actId="1076"/>
          <ac:picMkLst>
            <pc:docMk/>
            <pc:sldMk cId="0" sldId="355"/>
            <ac:picMk id="2" creationId="{5E563C85-1150-83E0-4E82-2CF4250F3018}"/>
          </ac:picMkLst>
        </pc:picChg>
        <pc:picChg chg="del">
          <ac:chgData name="Rachel HUMPHRIES" userId="S::rh192@westacre.worcs.sch.uk::46f104ce-d55d-42b7-b833-0a85e04164e1" providerId="AD" clId="Web-{61E084B2-D15E-AB4E-2C98-0D13E4283B9F}" dt="2025-09-10T07:28:39.059" v="2"/>
          <ac:picMkLst>
            <pc:docMk/>
            <pc:sldMk cId="0" sldId="355"/>
            <ac:picMk id="7" creationId="{1071C3F4-5772-C278-2C64-2B6E665618D4}"/>
          </ac:picMkLst>
        </pc:picChg>
      </pc:sldChg>
      <pc:sldChg chg="addSp delSp modSp addAnim">
        <pc:chgData name="Rachel HUMPHRIES" userId="S::rh192@westacre.worcs.sch.uk::46f104ce-d55d-42b7-b833-0a85e04164e1" providerId="AD" clId="Web-{61E084B2-D15E-AB4E-2C98-0D13E4283B9F}" dt="2025-09-10T07:31:17.891" v="230" actId="1076"/>
        <pc:sldMkLst>
          <pc:docMk/>
          <pc:sldMk cId="112200240" sldId="368"/>
        </pc:sldMkLst>
        <pc:spChg chg="del">
          <ac:chgData name="Rachel HUMPHRIES" userId="S::rh192@westacre.worcs.sch.uk::46f104ce-d55d-42b7-b833-0a85e04164e1" providerId="AD" clId="Web-{61E084B2-D15E-AB4E-2C98-0D13E4283B9F}" dt="2025-09-10T07:29:04.325" v="4"/>
          <ac:spMkLst>
            <pc:docMk/>
            <pc:sldMk cId="112200240" sldId="368"/>
            <ac:spMk id="6" creationId="{46D4E871-B715-C449-07F8-392B9672D16B}"/>
          </ac:spMkLst>
        </pc:spChg>
        <pc:spChg chg="add mod">
          <ac:chgData name="Rachel HUMPHRIES" userId="S::rh192@westacre.worcs.sch.uk::46f104ce-d55d-42b7-b833-0a85e04164e1" providerId="AD" clId="Web-{61E084B2-D15E-AB4E-2C98-0D13E4283B9F}" dt="2025-09-10T07:31:17.891" v="230" actId="1076"/>
          <ac:spMkLst>
            <pc:docMk/>
            <pc:sldMk cId="112200240" sldId="368"/>
            <ac:spMk id="8" creationId="{7803720E-359D-3842-D8B4-F678C7B3D4A1}"/>
          </ac:spMkLst>
        </pc:spChg>
        <pc:picChg chg="del">
          <ac:chgData name="Rachel HUMPHRIES" userId="S::rh192@westacre.worcs.sch.uk::46f104ce-d55d-42b7-b833-0a85e04164e1" providerId="AD" clId="Web-{61E084B2-D15E-AB4E-2C98-0D13E4283B9F}" dt="2025-09-10T07:29:05.403" v="5"/>
          <ac:picMkLst>
            <pc:docMk/>
            <pc:sldMk cId="112200240" sldId="368"/>
            <ac:picMk id="7" creationId="{14614968-8F0F-8338-2330-6BF8A6161C4F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1E7F7FF-7451-C0EE-5582-483243C0FC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E3F461-17FF-4254-AED5-E4F1C7EEA6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02D035-EE0B-48B6-80E2-15B287EFE265}" type="datetimeFigureOut">
              <a:rPr lang="en-GB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C62C35-D4AF-DA82-505F-BFDD8051261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D55075-8990-B729-D1CB-A6679DD4DC6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7AE841F-3E85-423D-ADB0-0590434BD0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E1373C-14D1-BD2B-6624-D8CD5C2CC36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9704F5-7EB6-FA1D-8B01-FE4A68A19A1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9B64CB-D1D8-4CAA-8A73-B621CAFA3396}" type="datetimeFigureOut">
              <a:rPr lang="en-GB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24F215C-297B-1F79-4EF3-CE0B941F15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1AE858E-BCDD-727C-A0D7-1A6BEC8B9B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FB239A-49BA-2F98-29DF-389BDC8199A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7FAC3D-8ECF-2325-28BF-60F22EF25C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0ACA28E-5974-43C4-AA47-871713449F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03530CF5-B6A1-FD44-C4F2-72C22D22FA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2613529D-8E34-C10A-D051-827B02D2CC8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AB1883AB-3A07-36B7-40AD-FA75D0C313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fld id="{09D9363F-2B6A-4D5D-984B-ECAEAF81557F}" type="slidenum">
              <a:rPr lang="en-GB" altLang="en-US" smtClean="0">
                <a:latin typeface="Calibri" panose="020F0502020204030204" pitchFamily="34" charset="0"/>
              </a:rPr>
              <a:pPr/>
              <a:t>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1C3A06-86C5-466B-8D86-037A29774A09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35F21B-C49E-4E8F-A6B1-718F8EDE87E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776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367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F3D442-41D0-48E0-8C80-054FE758A8CD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42869-FEED-4E71-B038-AE92D220D977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1766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4042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2380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4681E2-D5C5-48B6-83F5-D893972C842E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2AE570-DBC2-4E9A-BE1E-C522BBAF8BC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8894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718EDF-ED26-4F95-9780-202167099811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774A55-CE72-4B73-89F3-E88E75038B8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4721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185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3AF7FF-8E84-42BD-8E25-8936EAA1C4A7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BEE065-0370-4FFD-A5FE-EDDBD2FD9E2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2578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4905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1687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9984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18763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4354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514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2643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1458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36053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ubtitle 6">
            <a:extLst>
              <a:ext uri="{FF2B5EF4-FFF2-40B4-BE49-F238E27FC236}">
                <a16:creationId xmlns:a16="http://schemas.microsoft.com/office/drawing/2014/main" id="{BFAFFB39-6CAA-E038-B0B5-D7FBD2A4A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599" y="3279885"/>
            <a:ext cx="6400800" cy="1095772"/>
          </a:xfrm>
        </p:spPr>
        <p:txBody>
          <a:bodyPr>
            <a:normAutofit fontScale="92500"/>
          </a:bodyPr>
          <a:lstStyle/>
          <a:p>
            <a:pPr algn="ctr" eaLnBrk="1" hangingPunct="1"/>
            <a:r>
              <a:rPr lang="en-GB" altLang="en-US" sz="6000" b="1" cap="none" dirty="0">
                <a:solidFill>
                  <a:schemeClr val="accent2"/>
                </a:solidFill>
                <a:latin typeface="SassoonPrimaryInfant" pitchFamily="2" charset="0"/>
                <a:ea typeface="MV Boli" panose="02000500030200090000" pitchFamily="2" charset="0"/>
                <a:cs typeface="MV Boli" panose="02000500030200090000" pitchFamily="2" charset="0"/>
              </a:rPr>
              <a:t>Welcome to Year 5</a:t>
            </a:r>
          </a:p>
        </p:txBody>
      </p:sp>
      <p:pic>
        <p:nvPicPr>
          <p:cNvPr id="4099" name="Picture 4">
            <a:extLst>
              <a:ext uri="{FF2B5EF4-FFF2-40B4-BE49-F238E27FC236}">
                <a16:creationId xmlns:a16="http://schemas.microsoft.com/office/drawing/2014/main" id="{79CEE492-AD74-21E0-AA24-8E8485890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298" y="499765"/>
            <a:ext cx="2027405" cy="2304256"/>
          </a:xfrm>
          <a:prstGeom prst="rect">
            <a:avLst/>
          </a:prstGeom>
          <a:noFill/>
          <a:ln w="38100">
            <a:solidFill>
              <a:schemeClr val="bg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AutoShape 2">
            <a:extLst>
              <a:ext uri="{FF2B5EF4-FFF2-40B4-BE49-F238E27FC236}">
                <a16:creationId xmlns:a16="http://schemas.microsoft.com/office/drawing/2014/main" id="{FA112740-39E8-0098-5CDC-C64177CDB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344" y="4851521"/>
            <a:ext cx="7961312" cy="148907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1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 dirty="0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/>
              <a:t> 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87F7842A-8E5A-3BFB-9187-DFD7433ED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980728"/>
            <a:ext cx="8589963" cy="5616922"/>
          </a:xfrm>
        </p:spPr>
        <p:txBody>
          <a:bodyPr>
            <a:normAutofit/>
          </a:bodyPr>
          <a:lstStyle/>
          <a:p>
            <a:pPr algn="ctr" eaLnBrk="1" hangingPunct="1"/>
            <a:br>
              <a:rPr lang="en-GB" altLang="en-US" sz="1400" b="1" u="sng" dirty="0">
                <a:latin typeface="SassoonPrimaryInfant" pitchFamily="2" charset="0"/>
              </a:rPr>
            </a:br>
            <a:br>
              <a:rPr lang="en-GB" altLang="en-US" sz="1400" b="1" u="sng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Mrs Humphries – Head of Year &amp; Assistant Head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Mrs Holden - 5TH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Mr Cartwright - 5DC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Mrs Truman - 5LT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Mrs Riddleston - 5JR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Mr Street - 5TS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000" dirty="0">
                <a:latin typeface="SassoonPrimaryInfant" pitchFamily="2" charset="0"/>
              </a:rPr>
              <a:t>We are ably supported by many other teaching staff and teaching assistants</a:t>
            </a:r>
            <a:endParaRPr lang="en-GB" altLang="en-US" sz="1400" dirty="0">
              <a:latin typeface="SassoonPrimaryInfant" pitchFamily="2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3BB0571-2FBA-9B36-4FF3-E7B251C37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C4654C-C2E8-E634-C990-1711D0AE8C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034" r="3605"/>
          <a:stretch>
            <a:fillRect/>
          </a:stretch>
        </p:blipFill>
        <p:spPr>
          <a:xfrm>
            <a:off x="4642571" y="4187931"/>
            <a:ext cx="4354298" cy="25587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9DC86E-A71C-ACDE-9930-C4558A36EF1F}"/>
              </a:ext>
            </a:extLst>
          </p:cNvPr>
          <p:cNvSpPr txBox="1"/>
          <p:nvPr/>
        </p:nvSpPr>
        <p:spPr>
          <a:xfrm>
            <a:off x="433886" y="404664"/>
            <a:ext cx="615433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Meet the Year 5 Team</a:t>
            </a:r>
            <a:endParaRPr lang="en-GB" sz="4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1A681C-149E-55D1-BB68-F15DAF9601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44" y="4200394"/>
            <a:ext cx="4124772" cy="257128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E106BC2D-0750-424E-F3D3-FD584ED6C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886" y="404664"/>
            <a:ext cx="7055380" cy="1400530"/>
          </a:xfrm>
        </p:spPr>
        <p:txBody>
          <a:bodyPr/>
          <a:lstStyle/>
          <a:p>
            <a:pPr eaLnBrk="1" hangingPunct="1"/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Expectations: Building on from First School</a:t>
            </a:r>
            <a:endParaRPr lang="en-GB" altLang="en-US" sz="5000" dirty="0">
              <a:solidFill>
                <a:schemeClr val="accent2"/>
              </a:solidFill>
              <a:latin typeface="SassoonPrimaryInfant" pitchFamily="2" charset="0"/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1C9376D3-9CF3-3312-528A-714C10DCF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43113"/>
            <a:ext cx="8229600" cy="4525962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Punctuality and attendance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Uniform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PE Kit (days on the next slide)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Participation in all aspects of school life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Being prepared and organised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Independence – 6Rs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Homework</a:t>
            </a:r>
          </a:p>
          <a:p>
            <a:pPr eaLnBrk="1" hangingPunct="1"/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FA5A9EC-4652-85A3-9442-F14075981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B674BAC5-05D0-69ED-8846-43A879399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0F1A9A-E6B2-0860-45AF-95CE7A93B3A5}"/>
              </a:ext>
            </a:extLst>
          </p:cNvPr>
          <p:cNvSpPr txBox="1">
            <a:spLocks/>
          </p:cNvSpPr>
          <p:nvPr/>
        </p:nvSpPr>
        <p:spPr>
          <a:xfrm>
            <a:off x="323528" y="26170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School Uniform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C7B978E8-819D-1070-9CD2-03E1DCEE8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62A80E-9FBB-39DB-4D6B-489FA3B4A1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38" t="663" r="1191" b="-1"/>
          <a:stretch>
            <a:fillRect/>
          </a:stretch>
        </p:blipFill>
        <p:spPr>
          <a:xfrm>
            <a:off x="146194" y="1583537"/>
            <a:ext cx="8851612" cy="503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76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41E9D-8641-9440-5F1C-F9E53FBDF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8542"/>
            <a:ext cx="8229600" cy="1143000"/>
          </a:xfrm>
        </p:spPr>
        <p:txBody>
          <a:bodyPr/>
          <a:lstStyle/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PE Kit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5" name="Picture 4" descr="A collage of a child in uniform&#10;&#10;Description automatically generated">
            <a:extLst>
              <a:ext uri="{FF2B5EF4-FFF2-40B4-BE49-F238E27FC236}">
                <a16:creationId xmlns:a16="http://schemas.microsoft.com/office/drawing/2014/main" id="{FB21B871-378C-3FE0-1588-C9DAAFBC9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" t="624" b="5240"/>
          <a:stretch>
            <a:fillRect/>
          </a:stretch>
        </p:blipFill>
        <p:spPr>
          <a:xfrm>
            <a:off x="140113" y="1916832"/>
            <a:ext cx="8863771" cy="4680520"/>
          </a:xfrm>
          <a:prstGeom prst="rect">
            <a:avLst/>
          </a:prstGeom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6A252710-FF0A-CBB2-E177-77C4E7F21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38CD337-6BF4-8E7C-F4C9-26821AE283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095482"/>
              </p:ext>
            </p:extLst>
          </p:nvPr>
        </p:nvGraphicFramePr>
        <p:xfrm>
          <a:off x="2075890" y="764227"/>
          <a:ext cx="4992216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96108">
                  <a:extLst>
                    <a:ext uri="{9D8B030D-6E8A-4147-A177-3AD203B41FA5}">
                      <a16:colId xmlns:a16="http://schemas.microsoft.com/office/drawing/2014/main" val="2073448413"/>
                    </a:ext>
                  </a:extLst>
                </a:gridCol>
                <a:gridCol w="2496108">
                  <a:extLst>
                    <a:ext uri="{9D8B030D-6E8A-4147-A177-3AD203B41FA5}">
                      <a16:colId xmlns:a16="http://schemas.microsoft.com/office/drawing/2014/main" val="35691480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ysClr val="windowText" lastClr="000000"/>
                          </a:solidFill>
                        </a:rPr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ysClr val="windowText" lastClr="000000"/>
                          </a:solidFill>
                        </a:rPr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1154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5TS, 5TH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5LT, 5JR, 5DC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0229747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Swimming in Autumn term (Tuesdays)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3407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296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432D9-F0BB-633A-A761-BB754D730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944F9-8FC2-CDDA-4596-21023240D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310" y="260648"/>
            <a:ext cx="8229600" cy="1143000"/>
          </a:xfrm>
        </p:spPr>
        <p:txBody>
          <a:bodyPr/>
          <a:lstStyle/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Medications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96FFEE6A-9B82-A049-5465-9C2FC9FF4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2B81A-9D41-9ABF-8EBC-E31489AFE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43113"/>
            <a:ext cx="8229600" cy="4525962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GB" altLang="en-US" sz="4000" dirty="0">
                <a:latin typeface="SassoonPrimaryInfant" pitchFamily="2" charset="0"/>
              </a:rPr>
              <a:t>Every child who has medication or specific health or medical needs MUST have a health care plan.</a:t>
            </a:r>
          </a:p>
          <a:p>
            <a:pPr eaLnBrk="1" hangingPunct="1"/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1026" name="Picture 2" descr="Buy Ventolin Online - MedExpress">
            <a:extLst>
              <a:ext uri="{FF2B5EF4-FFF2-40B4-BE49-F238E27FC236}">
                <a16:creationId xmlns:a16="http://schemas.microsoft.com/office/drawing/2014/main" id="{33ED14E5-AFF0-52AB-8BAE-D1FA5D038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002361"/>
            <a:ext cx="2000250" cy="156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124583-9D6B-7C49-DC9B-E8878F6E2E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0256" y="4306094"/>
            <a:ext cx="1752600" cy="156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339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9">
            <a:extLst>
              <a:ext uri="{FF2B5EF4-FFF2-40B4-BE49-F238E27FC236}">
                <a16:creationId xmlns:a16="http://schemas.microsoft.com/office/drawing/2014/main" id="{9211D1AA-2BCE-3EC4-77D0-06E966EC6E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3" y="1353513"/>
            <a:ext cx="8218487" cy="3744764"/>
          </a:xfr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 fontScale="92500"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000" b="1" dirty="0">
                <a:solidFill>
                  <a:schemeClr val="bg2"/>
                </a:solidFill>
                <a:latin typeface="SassoonPrimaryInfant" pitchFamily="2" charset="0"/>
              </a:rPr>
              <a:t>Geography: </a:t>
            </a:r>
            <a:r>
              <a:rPr lang="en-GB" sz="2600" dirty="0">
                <a:solidFill>
                  <a:schemeClr val="bg1"/>
                </a:solidFill>
                <a:latin typeface="SassoonPrimaryInfant" pitchFamily="2" charset="0"/>
              </a:rPr>
              <a:t>studying a range of maps and how to read them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000" b="1" dirty="0">
                <a:solidFill>
                  <a:schemeClr val="bg2"/>
                </a:solidFill>
                <a:latin typeface="SassoonPrimaryInfant" pitchFamily="2" charset="0"/>
              </a:rPr>
              <a:t>History: </a:t>
            </a:r>
            <a:r>
              <a:rPr lang="en-GB" sz="2600" dirty="0">
                <a:solidFill>
                  <a:schemeClr val="bg1"/>
                </a:solidFill>
                <a:latin typeface="SassoonPrimaryInfant" pitchFamily="2" charset="0"/>
              </a:rPr>
              <a:t>who were the Maya and why were they important?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000" b="1" dirty="0">
                <a:solidFill>
                  <a:schemeClr val="bg2"/>
                </a:solidFill>
                <a:latin typeface="SassoonPrimaryInfant" pitchFamily="2" charset="0"/>
              </a:rPr>
              <a:t>D.T.: </a:t>
            </a:r>
            <a:r>
              <a:rPr lang="en-GB" sz="2600" dirty="0">
                <a:solidFill>
                  <a:schemeClr val="bg1"/>
                </a:solidFill>
                <a:latin typeface="SassoonPrimaryInfant" pitchFamily="2" charset="0"/>
              </a:rPr>
              <a:t>developing a prototype and evaluating its success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000" b="1" dirty="0">
                <a:solidFill>
                  <a:schemeClr val="bg2"/>
                </a:solidFill>
                <a:latin typeface="SassoonPrimaryInfant" pitchFamily="2" charset="0"/>
              </a:rPr>
              <a:t>Art: </a:t>
            </a:r>
            <a:r>
              <a:rPr lang="en-GB" sz="2600" dirty="0">
                <a:solidFill>
                  <a:schemeClr val="bg1"/>
                </a:solidFill>
                <a:latin typeface="SassoonPrimaryInfant" pitchFamily="2" charset="0"/>
              </a:rPr>
              <a:t>exploring colour-mixing primary and secondary colours using water colours</a:t>
            </a:r>
            <a:endParaRPr lang="en-GB" sz="3500" dirty="0">
              <a:solidFill>
                <a:schemeClr val="bg1"/>
              </a:solidFill>
              <a:latin typeface="SassoonPrimaryInfant" pitchFamily="2" charset="0"/>
            </a:endParaRPr>
          </a:p>
        </p:txBody>
      </p:sp>
      <p:sp>
        <p:nvSpPr>
          <p:cNvPr id="11269" name="Rectangle 2">
            <a:extLst>
              <a:ext uri="{FF2B5EF4-FFF2-40B4-BE49-F238E27FC236}">
                <a16:creationId xmlns:a16="http://schemas.microsoft.com/office/drawing/2014/main" id="{D199EEFF-A1ED-CE60-DA35-1861378FE0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305046"/>
            <a:ext cx="786333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SassoonPrimaryInfant" pitchFamily="2" charset="0"/>
              </a:rPr>
              <a:t>This term’s CC topic is…</a:t>
            </a: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Explorers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5C37582-5BB9-8A9B-C89E-26B9DDF52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1D0DDAA0-0E76-4715-DE4D-07B6C9020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5929F-3C7F-BFF4-6663-F5281875AC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52453F-A790-8A71-9B7A-67031A30D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6D5BE86-0EB8-9170-A317-FA961824AEAE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CC homework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B8FC4EA4-2E1C-0A55-FBC3-ED4865EF1A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0407A8-0CF8-0120-ABB9-CE11D0C7EF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871183"/>
            <a:ext cx="4608512" cy="474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69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D9D7E51-BD65-A195-3D10-7F4399527177}"/>
              </a:ext>
            </a:extLst>
          </p:cNvPr>
          <p:cNvSpPr txBox="1">
            <a:spLocks/>
          </p:cNvSpPr>
          <p:nvPr/>
        </p:nvSpPr>
        <p:spPr>
          <a:xfrm>
            <a:off x="283047" y="2208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Homework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46CA2C-8995-1BDA-A511-6265DC5BC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2">
            <a:extLst>
              <a:ext uri="{FF2B5EF4-FFF2-40B4-BE49-F238E27FC236}">
                <a16:creationId xmlns:a16="http://schemas.microsoft.com/office/drawing/2014/main" id="{D2C4FA53-54FD-C35F-1F03-63D8D1854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05368A-A501-AB71-6F11-EE77D1A9A7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3393" y="924022"/>
            <a:ext cx="6657214" cy="462905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Ben\Desktop\jigsaws\jigsaw.jpg">
            <a:extLst>
              <a:ext uri="{FF2B5EF4-FFF2-40B4-BE49-F238E27FC236}">
                <a16:creationId xmlns:a16="http://schemas.microsoft.com/office/drawing/2014/main" id="{2F3BB9E6-AC82-8D66-A302-81564E3AC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92" y="1700809"/>
            <a:ext cx="4386485" cy="306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B121E804-8081-1CB2-B2F2-BD87C10DD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B681AEC-D0E6-3C51-AEF2-8551D86E97FA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Recognition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C463200B-81E4-4217-9B1A-5768C8F52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D07D9F4-6BD2-92C9-B822-C237D96A7E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7439" y="1700808"/>
            <a:ext cx="4355976" cy="30618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B22BC756-0FB0-01D3-19FB-99A633ECA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GB" altLang="en-US" sz="2800" b="1" dirty="0">
                <a:latin typeface="Sassoon Infant Std" panose="020B0503020103030203" pitchFamily="34" charset="0"/>
              </a:rPr>
              <a:t>October</a:t>
            </a:r>
            <a:r>
              <a:rPr lang="en-GB" altLang="en-US" b="1" dirty="0">
                <a:latin typeface="Sassoon Infant Std" panose="020B0503020103030203" pitchFamily="34" charset="0"/>
              </a:rPr>
              <a:t> – Explorers Day</a:t>
            </a:r>
          </a:p>
          <a:p>
            <a:pPr>
              <a:lnSpc>
                <a:spcPct val="170000"/>
              </a:lnSpc>
            </a:pPr>
            <a:r>
              <a:rPr lang="en-GB" altLang="en-US" sz="2800" b="1" dirty="0">
                <a:latin typeface="Sassoon Infant Std" panose="020B0503020103030203" pitchFamily="34" charset="0"/>
              </a:rPr>
              <a:t>November</a:t>
            </a:r>
            <a:r>
              <a:rPr lang="en-GB" altLang="en-US" dirty="0">
                <a:latin typeface="Sassoon Infant Std" panose="020B0503020103030203" pitchFamily="34" charset="0"/>
              </a:rPr>
              <a:t> – Blackhole Planetarium, Year 5 disco</a:t>
            </a:r>
          </a:p>
          <a:p>
            <a:pPr>
              <a:lnSpc>
                <a:spcPct val="170000"/>
              </a:lnSpc>
            </a:pPr>
            <a:r>
              <a:rPr lang="en-GB" altLang="en-US" sz="2800" b="1" dirty="0">
                <a:latin typeface="Sassoon Infant Std" panose="020B0503020103030203" pitchFamily="34" charset="0"/>
              </a:rPr>
              <a:t>December</a:t>
            </a:r>
            <a:r>
              <a:rPr lang="en-GB" altLang="en-US" dirty="0">
                <a:latin typeface="Sassoon Infant Std" panose="020B0503020103030203" pitchFamily="34" charset="0"/>
              </a:rPr>
              <a:t> – Whole school theatre trip</a:t>
            </a:r>
          </a:p>
          <a:p>
            <a:pPr>
              <a:lnSpc>
                <a:spcPct val="170000"/>
              </a:lnSpc>
            </a:pPr>
            <a:r>
              <a:rPr lang="en-GB" altLang="en-US" sz="3100" b="1" dirty="0">
                <a:latin typeface="Sassoon Infant Std" panose="020B0503020103030203" pitchFamily="34" charset="0"/>
              </a:rPr>
              <a:t>January</a:t>
            </a:r>
            <a:r>
              <a:rPr lang="en-GB" altLang="en-US" dirty="0">
                <a:latin typeface="Sassoon Infant Std" panose="020B0503020103030203" pitchFamily="34" charset="0"/>
              </a:rPr>
              <a:t> – History Man</a:t>
            </a:r>
          </a:p>
          <a:p>
            <a:pPr>
              <a:lnSpc>
                <a:spcPct val="170000"/>
              </a:lnSpc>
            </a:pPr>
            <a:r>
              <a:rPr lang="en-GB" altLang="en-US" sz="3100" b="1" dirty="0">
                <a:latin typeface="Sassoon Infant Std" panose="020B0503020103030203" pitchFamily="34" charset="0"/>
              </a:rPr>
              <a:t>March</a:t>
            </a:r>
            <a:r>
              <a:rPr lang="en-GB" altLang="en-US" dirty="0">
                <a:latin typeface="Sassoon Infant Std" panose="020B0503020103030203" pitchFamily="34" charset="0"/>
              </a:rPr>
              <a:t> – Hindu Temple Trip, Year 5 Quiz</a:t>
            </a:r>
          </a:p>
          <a:p>
            <a:pPr>
              <a:lnSpc>
                <a:spcPct val="170000"/>
              </a:lnSpc>
            </a:pPr>
            <a:r>
              <a:rPr lang="en-GB" altLang="en-US" sz="3400" b="1" dirty="0">
                <a:latin typeface="Sassoon Infant Std" panose="020B0503020103030203" pitchFamily="34" charset="0"/>
              </a:rPr>
              <a:t>May</a:t>
            </a:r>
            <a:r>
              <a:rPr lang="en-GB" altLang="en-US" dirty="0">
                <a:latin typeface="Sassoon Infant Std" panose="020B0503020103030203" pitchFamily="34" charset="0"/>
              </a:rPr>
              <a:t> – Year 5 Film night</a:t>
            </a:r>
          </a:p>
          <a:p>
            <a:pPr>
              <a:lnSpc>
                <a:spcPct val="170000"/>
              </a:lnSpc>
            </a:pPr>
            <a:r>
              <a:rPr lang="en-GB" altLang="en-US" sz="3800" b="1" dirty="0">
                <a:latin typeface="Sassoon Infant Std" panose="020B0503020103030203" pitchFamily="34" charset="0"/>
              </a:rPr>
              <a:t>June</a:t>
            </a:r>
            <a:r>
              <a:rPr lang="en-GB" altLang="en-US" sz="3800" dirty="0">
                <a:latin typeface="Sassoon Infant Std" panose="020B0503020103030203" pitchFamily="34" charset="0"/>
              </a:rPr>
              <a:t> </a:t>
            </a:r>
            <a:r>
              <a:rPr lang="en-GB" altLang="en-US" dirty="0">
                <a:latin typeface="Sassoon Infant Std" panose="020B0503020103030203" pitchFamily="34" charset="0"/>
              </a:rPr>
              <a:t>– Black Country Museum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4F8BA1EE-12E1-08BE-EE72-70378DA58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278991"/>
            <a:ext cx="66595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Trips and Events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5EAD7C78-1A2F-F627-ACE7-64C407CB0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246C5D29-622C-58EC-EA72-A8BD892AB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260350"/>
            <a:ext cx="8401050" cy="633413"/>
          </a:xfrm>
        </p:spPr>
        <p:txBody>
          <a:bodyPr>
            <a:noAutofit/>
          </a:bodyPr>
          <a:lstStyle/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Catering</a:t>
            </a:r>
          </a:p>
        </p:txBody>
      </p:sp>
      <p:sp>
        <p:nvSpPr>
          <p:cNvPr id="17416" name="TextBox 12">
            <a:extLst>
              <a:ext uri="{FF2B5EF4-FFF2-40B4-BE49-F238E27FC236}">
                <a16:creationId xmlns:a16="http://schemas.microsoft.com/office/drawing/2014/main" id="{D582982D-10D0-26A4-2FD4-F296E0C25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920" y="1071737"/>
            <a:ext cx="460537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Breakfast club from 7:45am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Otherwise, come onto the playground from 8:15 – 8:25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Selection of items available which are free of charge (cereal, toast)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Lunches cost £2.58 (cashless)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Drinks are additional cost (water free of charge)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C860079A-4590-9BAF-EB7E-74A060A50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>
            <a:extLst>
              <a:ext uri="{FF2B5EF4-FFF2-40B4-BE49-F238E27FC236}">
                <a16:creationId xmlns:a16="http://schemas.microsoft.com/office/drawing/2014/main" id="{3465845D-AAA0-3794-A7B0-A56914919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C1C818-DBA0-375D-1B8A-A9B6E8A1F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151451"/>
            <a:ext cx="3074042" cy="425188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AutoShape 2">
            <a:extLst>
              <a:ext uri="{FF2B5EF4-FFF2-40B4-BE49-F238E27FC236}">
                <a16:creationId xmlns:a16="http://schemas.microsoft.com/office/drawing/2014/main" id="{02F11735-2322-1B96-B98B-6256F099E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 dirty="0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/>
              <a:t> </a:t>
            </a:r>
          </a:p>
        </p:txBody>
      </p:sp>
      <p:sp>
        <p:nvSpPr>
          <p:cNvPr id="15364" name="Rectangle 2">
            <a:extLst>
              <a:ext uri="{FF2B5EF4-FFF2-40B4-BE49-F238E27FC236}">
                <a16:creationId xmlns:a16="http://schemas.microsoft.com/office/drawing/2014/main" id="{46A9D504-E25A-4AFB-39F2-0AFD60519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278991"/>
            <a:ext cx="562901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After School Clubs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67D1C4-1E38-32C4-F300-17B55CC77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A table with a list of activities&#10;&#10;AI-generated content may be incorrect.">
            <a:extLst>
              <a:ext uri="{FF2B5EF4-FFF2-40B4-BE49-F238E27FC236}">
                <a16:creationId xmlns:a16="http://schemas.microsoft.com/office/drawing/2014/main" id="{5E563C85-1150-83E0-4E82-2CF4250F30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408" y="1295400"/>
            <a:ext cx="6000750" cy="42672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B6809EB9-4C21-0086-CE64-8EC36B9251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278991"/>
            <a:ext cx="562901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After School Clubs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F6D6BE3-4173-C0ED-506E-EC5DD997A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7A439AB1-C291-97C3-C32F-DCA4AF4EA8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3720E-359D-3842-D8B4-F678C7B3D4A1}"/>
              </a:ext>
            </a:extLst>
          </p:cNvPr>
          <p:cNvSpPr txBox="1"/>
          <p:nvPr/>
        </p:nvSpPr>
        <p:spPr>
          <a:xfrm>
            <a:off x="1256535" y="1401990"/>
            <a:ext cx="6631750" cy="377917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Sign up from 9th September 12:00pm until Thursday 11th 12:00pm</a:t>
            </a:r>
            <a:endParaRPr lang="en-US"/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Children will be selected at random for a place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GB">
                <a:solidFill>
                  <a:schemeClr val="tx1">
                    <a:lumMod val="95000"/>
                  </a:schemeClr>
                </a:solidFill>
              </a:rPr>
              <a:t>Parents/carers will be notified by Arbor if their child has secured a place at the club by the end of the school day on Thursday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GB">
                <a:solidFill>
                  <a:schemeClr val="tx1">
                    <a:lumMod val="95000"/>
                  </a:schemeClr>
                </a:solidFill>
              </a:rPr>
              <a:t>Clubs commence from next Monday (15th September)</a:t>
            </a:r>
            <a:endParaRPr lang="en-GB" dirty="0">
              <a:solidFill>
                <a:schemeClr val="tx1">
                  <a:lumMod val="9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Any questions, please contact the school office (01905 </a:t>
            </a:r>
            <a:r>
              <a:rPr lang="en-GB">
                <a:solidFill>
                  <a:schemeClr val="tx1">
                    <a:lumMod val="95000"/>
                  </a:schemeClr>
                </a:solidFill>
              </a:rPr>
              <a:t>772795 or office@westacre.worcs.sch.uk</a:t>
            </a:r>
            <a:endParaRPr lang="en-GB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0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>
            <a:extLst>
              <a:ext uri="{FF2B5EF4-FFF2-40B4-BE49-F238E27FC236}">
                <a16:creationId xmlns:a16="http://schemas.microsoft.com/office/drawing/2014/main" id="{7180953F-0E78-7FA3-BD6C-A2F2AE040A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388" y="285889"/>
            <a:ext cx="549615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Key Dates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33C35CF4-D576-AC8C-0AED-FFA4E0C84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C5617E49-6463-F79A-3F84-52F84272F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44CE5F-A5CA-19DB-7A49-411F1CE9CCB4}"/>
              </a:ext>
            </a:extLst>
          </p:cNvPr>
          <p:cNvSpPr txBox="1"/>
          <p:nvPr/>
        </p:nvSpPr>
        <p:spPr>
          <a:xfrm>
            <a:off x="756692" y="993775"/>
            <a:ext cx="7630615" cy="44079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10</a:t>
            </a:r>
            <a:r>
              <a:rPr lang="en-GB" sz="2400" b="1" baseline="30000" dirty="0">
                <a:solidFill>
                  <a:schemeClr val="tx1">
                    <a:lumMod val="95000"/>
                  </a:schemeClr>
                </a:solidFill>
              </a:rPr>
              <a:t>th</a:t>
            </a: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 September 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</a:rPr>
              <a:t>– Welcome to Year 5 Morning</a:t>
            </a:r>
          </a:p>
          <a:p>
            <a:pPr>
              <a:lnSpc>
                <a:spcPct val="200000"/>
              </a:lnSpc>
            </a:pP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12</a:t>
            </a:r>
            <a:r>
              <a:rPr lang="en-GB" sz="2400" b="1" baseline="30000" dirty="0">
                <a:solidFill>
                  <a:schemeClr val="tx1">
                    <a:lumMod val="95000"/>
                  </a:schemeClr>
                </a:solidFill>
              </a:rPr>
              <a:t>th</a:t>
            </a: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 September 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</a:rPr>
              <a:t>– school photos</a:t>
            </a:r>
          </a:p>
          <a:p>
            <a:pPr>
              <a:lnSpc>
                <a:spcPct val="200000"/>
              </a:lnSpc>
            </a:pP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29</a:t>
            </a:r>
            <a:r>
              <a:rPr lang="en-GB" sz="2400" b="1" baseline="30000" dirty="0">
                <a:solidFill>
                  <a:schemeClr val="tx1">
                    <a:lumMod val="95000"/>
                  </a:schemeClr>
                </a:solidFill>
              </a:rPr>
              <a:t>th</a:t>
            </a: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 September 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</a:rPr>
              <a:t>– Year 5 homework workshop (pm)</a:t>
            </a:r>
          </a:p>
          <a:p>
            <a:pPr>
              <a:lnSpc>
                <a:spcPct val="200000"/>
              </a:lnSpc>
            </a:pP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2</a:t>
            </a:r>
            <a:r>
              <a:rPr lang="en-GB" sz="2400" b="1" baseline="30000" dirty="0">
                <a:solidFill>
                  <a:schemeClr val="tx1">
                    <a:lumMod val="95000"/>
                  </a:schemeClr>
                </a:solidFill>
              </a:rPr>
              <a:t>nd</a:t>
            </a: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 October 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</a:rPr>
              <a:t>– Open Day and Evening</a:t>
            </a:r>
          </a:p>
          <a:p>
            <a:pPr>
              <a:lnSpc>
                <a:spcPct val="200000"/>
              </a:lnSpc>
            </a:pP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5</a:t>
            </a:r>
            <a:r>
              <a:rPr lang="en-GB" sz="2400" b="1" baseline="30000" dirty="0">
                <a:solidFill>
                  <a:schemeClr val="tx1">
                    <a:lumMod val="95000"/>
                  </a:schemeClr>
                </a:solidFill>
              </a:rPr>
              <a:t>th</a:t>
            </a: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 and 12</a:t>
            </a:r>
            <a:r>
              <a:rPr lang="en-GB" sz="2400" b="1" baseline="30000" dirty="0">
                <a:solidFill>
                  <a:schemeClr val="tx1">
                    <a:lumMod val="95000"/>
                  </a:schemeClr>
                </a:solidFill>
              </a:rPr>
              <a:t>th</a:t>
            </a: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 November 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</a:rPr>
              <a:t>– Pupil Learning Discussions</a:t>
            </a:r>
          </a:p>
          <a:p>
            <a:pPr>
              <a:lnSpc>
                <a:spcPct val="200000"/>
              </a:lnSpc>
            </a:pP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19</a:t>
            </a:r>
            <a:r>
              <a:rPr lang="en-GB" sz="2400" b="1" baseline="30000" dirty="0">
                <a:solidFill>
                  <a:schemeClr val="tx1">
                    <a:lumMod val="95000"/>
                  </a:schemeClr>
                </a:solidFill>
              </a:rPr>
              <a:t>th</a:t>
            </a:r>
            <a:r>
              <a:rPr lang="en-GB" sz="2400" b="1" dirty="0">
                <a:solidFill>
                  <a:schemeClr val="tx1">
                    <a:lumMod val="95000"/>
                  </a:schemeClr>
                </a:solidFill>
              </a:rPr>
              <a:t> December </a:t>
            </a:r>
            <a:r>
              <a:rPr lang="en-GB" sz="2400" dirty="0">
                <a:solidFill>
                  <a:schemeClr val="tx1">
                    <a:lumMod val="95000"/>
                  </a:schemeClr>
                </a:solidFill>
              </a:rPr>
              <a:t>– whole school theatre trip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>
            <a:extLst>
              <a:ext uri="{FF2B5EF4-FFF2-40B4-BE49-F238E27FC236}">
                <a16:creationId xmlns:a16="http://schemas.microsoft.com/office/drawing/2014/main" id="{671F5CB2-B6E7-8387-9BCF-3919E12C8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038" y="2432280"/>
            <a:ext cx="1977117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>
            <a:extLst>
              <a:ext uri="{FF2B5EF4-FFF2-40B4-BE49-F238E27FC236}">
                <a16:creationId xmlns:a16="http://schemas.microsoft.com/office/drawing/2014/main" id="{B775E226-F799-BE0D-8C3E-5BC053159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255" y="2432282"/>
            <a:ext cx="1597458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>
            <a:extLst>
              <a:ext uri="{FF2B5EF4-FFF2-40B4-BE49-F238E27FC236}">
                <a16:creationId xmlns:a16="http://schemas.microsoft.com/office/drawing/2014/main" id="{315EEF5D-BE80-9D95-2C08-FFC3D6007F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372" y="2432281"/>
            <a:ext cx="1844264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6EDB1C-980D-219C-7736-2B09A1AE81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673" y="2118324"/>
            <a:ext cx="2026180" cy="2309452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6904BE72-0228-76E9-6342-7CD290120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CC5C382-0BF9-8D1A-F0B9-5A90BE138152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Communication</a:t>
            </a: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FEA47E6D-4928-0A2C-4F11-94643340DB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0315919-F536-DA71-A39B-E5D0D7A7A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6249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Year 5 Website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BDCA260-8A00-646F-9E98-9E6DEAC5D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47B35F-23D4-630A-F723-2AC5FDC13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689" y="1340768"/>
            <a:ext cx="8308623" cy="491471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AutoShape 2">
            <a:extLst>
              <a:ext uri="{FF2B5EF4-FFF2-40B4-BE49-F238E27FC236}">
                <a16:creationId xmlns:a16="http://schemas.microsoft.com/office/drawing/2014/main" id="{2CEBAE24-7497-4C77-C377-E08213070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7" name="Content Placeholder 9">
            <a:extLst>
              <a:ext uri="{FF2B5EF4-FFF2-40B4-BE49-F238E27FC236}">
                <a16:creationId xmlns:a16="http://schemas.microsoft.com/office/drawing/2014/main" id="{A8627234-438A-2024-71F5-8AC4A5C8C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631" y="1628775"/>
            <a:ext cx="7932738" cy="3700463"/>
          </a:xfrm>
          <a:ln w="76200"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800" b="1" dirty="0">
              <a:solidFill>
                <a:schemeClr val="bg2"/>
              </a:solidFill>
              <a:latin typeface="SassoonPrimaryInfant" pitchFamily="2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4000" b="1" dirty="0">
                <a:solidFill>
                  <a:schemeClr val="bg2"/>
                </a:solidFill>
                <a:latin typeface="SassoonPrimaryInfant" pitchFamily="2" charset="0"/>
              </a:rPr>
              <a:t>Reader’s Theatre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700" dirty="0">
              <a:solidFill>
                <a:schemeClr val="bg2"/>
              </a:solidFill>
              <a:latin typeface="SassoonPrimaryInfant" pitchFamily="2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solidFill>
                  <a:schemeClr val="bg2"/>
                </a:solidFill>
                <a:latin typeface="SassoonPrimaryInfant" pitchFamily="2" charset="0"/>
              </a:rPr>
              <a:t>A widely used teaching strategy that exemplifies how repeated reading of texts can be used to support pupils to develop reading fluency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CD99B9-3229-AEA2-8B9D-FD6986625DA4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Visiting the class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A3E621B-5A82-F9D5-ABF5-29CDFD9CE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c7bc9da-ca85-4db4-a9bc-7a96d23e2fc4">
      <Terms xmlns="http://schemas.microsoft.com/office/infopath/2007/PartnerControls"/>
    </lcf76f155ced4ddcb4097134ff3c332f>
    <TaxCatchAll xmlns="5e062627-8e20-40d6-9a5b-f64ab6255ea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872D1849F5D148B26C532B3CC6DEDD" ma:contentTypeVersion="14" ma:contentTypeDescription="Create a new document." ma:contentTypeScope="" ma:versionID="232e5d1b9031ea870bbb770d2265b404">
  <xsd:schema xmlns:xsd="http://www.w3.org/2001/XMLSchema" xmlns:xs="http://www.w3.org/2001/XMLSchema" xmlns:p="http://schemas.microsoft.com/office/2006/metadata/properties" xmlns:ns2="9c7bc9da-ca85-4db4-a9bc-7a96d23e2fc4" xmlns:ns3="5e062627-8e20-40d6-9a5b-f64ab6255ea3" targetNamespace="http://schemas.microsoft.com/office/2006/metadata/properties" ma:root="true" ma:fieldsID="1d65dec47b16e2eca54f31d6abdfd4a0" ns2:_="" ns3:_="">
    <xsd:import namespace="9c7bc9da-ca85-4db4-a9bc-7a96d23e2fc4"/>
    <xsd:import namespace="5e062627-8e20-40d6-9a5b-f64ab6255e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7bc9da-ca85-4db4-a9bc-7a96d23e2f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9141296-dbbd-4d35-bb66-ba3012ccc5a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062627-8e20-40d6-9a5b-f64ab6255ea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c2396c8a-b74d-4b4e-a1d1-dd134bd3f327}" ma:internalName="TaxCatchAll" ma:showField="CatchAllData" ma:web="5e062627-8e20-40d6-9a5b-f64ab6255e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471B9A5-0F52-478A-A3AE-70396CF4E581}">
  <ds:schemaRefs>
    <ds:schemaRef ds:uri="http://schemas.microsoft.com/office/2006/metadata/properties"/>
    <ds:schemaRef ds:uri="http://schemas.microsoft.com/office/infopath/2007/PartnerControls"/>
    <ds:schemaRef ds:uri="9c7bc9da-ca85-4db4-a9bc-7a96d23e2fc4"/>
    <ds:schemaRef ds:uri="5e062627-8e20-40d6-9a5b-f64ab6255ea3"/>
  </ds:schemaRefs>
</ds:datastoreItem>
</file>

<file path=customXml/itemProps2.xml><?xml version="1.0" encoding="utf-8"?>
<ds:datastoreItem xmlns:ds="http://schemas.openxmlformats.org/officeDocument/2006/customXml" ds:itemID="{9130E4AE-DBD8-4972-BBF5-CC44452C6A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7bc9da-ca85-4db4-a9bc-7a96d23e2fc4"/>
    <ds:schemaRef ds:uri="5e062627-8e20-40d6-9a5b-f64ab6255e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E977407-0524-432F-957A-2A97A1F25D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3351</TotalTime>
  <Words>454</Words>
  <Application>Microsoft Office PowerPoint</Application>
  <PresentationFormat>On-screen Show (4:3)</PresentationFormat>
  <Paragraphs>90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Ion</vt:lpstr>
      <vt:lpstr>PowerPoint Presentation</vt:lpstr>
      <vt:lpstr>  Mrs Humphries – Head of Year &amp; Assistant Head Mrs Holden - 5TH Mr Cartwright - 5DC Mrs Truman - 5LT Mrs Riddleston - 5JR Mr Street - 5TS We are ably supported by many other teaching staff and teaching assistants</vt:lpstr>
      <vt:lpstr>Expectations: Building on from First School</vt:lpstr>
      <vt:lpstr>PowerPoint Presentation</vt:lpstr>
      <vt:lpstr>PE Kit</vt:lpstr>
      <vt:lpstr>Medications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Catering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Handling Data</dc:title>
  <dc:creator>Katie Brooker</dc:creator>
  <cp:lastModifiedBy>Rachel HUMPHRIES</cp:lastModifiedBy>
  <cp:revision>229</cp:revision>
  <cp:lastPrinted>2013-12-09T10:51:36Z</cp:lastPrinted>
  <dcterms:created xsi:type="dcterms:W3CDTF">2012-02-11T23:07:43Z</dcterms:created>
  <dcterms:modified xsi:type="dcterms:W3CDTF">2025-09-10T07:31:27Z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0x0101009A872D1849F5D148B26C532B3CC6DEDD</vt:lpwstr>
  </property>
  <property fmtid="{D5CDD505-2E9C-101B-9397-08002B2CF9AE}" pid="3" name="MediaServiceImageTags">
    <vt:lpwstr/>
  </property>
</Properties>
</file>