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22"/>
  </p:notesMasterIdLst>
  <p:handoutMasterIdLst>
    <p:handoutMasterId r:id="rId23"/>
  </p:handoutMasterIdLst>
  <p:sldIdLst>
    <p:sldId id="309" r:id="rId4"/>
    <p:sldId id="298" r:id="rId5"/>
    <p:sldId id="310" r:id="rId6"/>
    <p:sldId id="367" r:id="rId7"/>
    <p:sldId id="369" r:id="rId8"/>
    <p:sldId id="364" r:id="rId9"/>
    <p:sldId id="350" r:id="rId10"/>
    <p:sldId id="348" r:id="rId11"/>
    <p:sldId id="366" r:id="rId12"/>
    <p:sldId id="349" r:id="rId13"/>
    <p:sldId id="359" r:id="rId14"/>
    <p:sldId id="355" r:id="rId15"/>
    <p:sldId id="368" r:id="rId16"/>
    <p:sldId id="356" r:id="rId17"/>
    <p:sldId id="365" r:id="rId18"/>
    <p:sldId id="358" r:id="rId19"/>
    <p:sldId id="362" r:id="rId20"/>
    <p:sldId id="338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Berlin Sans FB" panose="020E0602020502020306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Berlin Sans FB" panose="020E0602020502020306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Berlin Sans FB" panose="020E0602020502020306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Berlin Sans FB" panose="020E0602020502020306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Berlin Sans FB" panose="020E0602020502020306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Berlin Sans FB" panose="020E0602020502020306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Berlin Sans FB" panose="020E0602020502020306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Berlin Sans FB" panose="020E0602020502020306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Berlin Sans FB" panose="020E0602020502020306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A7B5"/>
    <a:srgbClr val="82A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A2BB4D-515C-4B28-91E1-B8CCB142CC36}" v="13" dt="2024-09-09T19:48:27.0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647" autoAdjust="0"/>
    <p:restoredTop sz="94660"/>
  </p:normalViewPr>
  <p:slideViewPr>
    <p:cSldViewPr>
      <p:cViewPr varScale="1">
        <p:scale>
          <a:sx n="34" d="100"/>
          <a:sy n="34" d="100"/>
        </p:scale>
        <p:origin x="1288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yony PAGE" userId="006374e2-5bb6-4a81-b11d-456b47bc937c" providerId="ADAL" clId="{B9A2BB4D-515C-4B28-91E1-B8CCB142CC36}"/>
    <pc:docChg chg="custSel addSld modSld sldOrd">
      <pc:chgData name="Bryony PAGE" userId="006374e2-5bb6-4a81-b11d-456b47bc937c" providerId="ADAL" clId="{B9A2BB4D-515C-4B28-91E1-B8CCB142CC36}" dt="2024-09-10T07:16:14.092" v="379" actId="20577"/>
      <pc:docMkLst>
        <pc:docMk/>
      </pc:docMkLst>
      <pc:sldChg chg="ord">
        <pc:chgData name="Bryony PAGE" userId="006374e2-5bb6-4a81-b11d-456b47bc937c" providerId="ADAL" clId="{B9A2BB4D-515C-4B28-91E1-B8CCB142CC36}" dt="2024-09-09T18:55:07.255" v="9"/>
        <pc:sldMkLst>
          <pc:docMk/>
          <pc:sldMk cId="0" sldId="349"/>
        </pc:sldMkLst>
      </pc:sldChg>
      <pc:sldChg chg="ord">
        <pc:chgData name="Bryony PAGE" userId="006374e2-5bb6-4a81-b11d-456b47bc937c" providerId="ADAL" clId="{B9A2BB4D-515C-4B28-91E1-B8CCB142CC36}" dt="2024-09-09T18:54:48.696" v="1"/>
        <pc:sldMkLst>
          <pc:docMk/>
          <pc:sldMk cId="0" sldId="358"/>
        </pc:sldMkLst>
      </pc:sldChg>
      <pc:sldChg chg="modSp mod">
        <pc:chgData name="Bryony PAGE" userId="006374e2-5bb6-4a81-b11d-456b47bc937c" providerId="ADAL" clId="{B9A2BB4D-515C-4B28-91E1-B8CCB142CC36}" dt="2024-09-10T07:16:14.092" v="379" actId="20577"/>
        <pc:sldMkLst>
          <pc:docMk/>
          <pc:sldMk cId="0" sldId="362"/>
        </pc:sldMkLst>
        <pc:spChg chg="mod">
          <ac:chgData name="Bryony PAGE" userId="006374e2-5bb6-4a81-b11d-456b47bc937c" providerId="ADAL" clId="{B9A2BB4D-515C-4B28-91E1-B8CCB142CC36}" dt="2024-09-10T07:16:14.092" v="379" actId="20577"/>
          <ac:spMkLst>
            <pc:docMk/>
            <pc:sldMk cId="0" sldId="362"/>
            <ac:spMk id="7" creationId="{A8627234-438A-2024-71F5-8AC4A5C8C8A6}"/>
          </ac:spMkLst>
        </pc:spChg>
      </pc:sldChg>
      <pc:sldChg chg="modSp mod">
        <pc:chgData name="Bryony PAGE" userId="006374e2-5bb6-4a81-b11d-456b47bc937c" providerId="ADAL" clId="{B9A2BB4D-515C-4B28-91E1-B8CCB142CC36}" dt="2024-09-09T19:48:56.396" v="373" actId="20577"/>
        <pc:sldMkLst>
          <pc:docMk/>
          <pc:sldMk cId="0" sldId="366"/>
        </pc:sldMkLst>
        <pc:spChg chg="mod">
          <ac:chgData name="Bryony PAGE" userId="006374e2-5bb6-4a81-b11d-456b47bc937c" providerId="ADAL" clId="{B9A2BB4D-515C-4B28-91E1-B8CCB142CC36}" dt="2024-09-09T19:48:56.396" v="373" actId="20577"/>
          <ac:spMkLst>
            <pc:docMk/>
            <pc:sldMk cId="0" sldId="366"/>
            <ac:spMk id="12290" creationId="{F2057397-B273-600E-BF10-FD200006F7A6}"/>
          </ac:spMkLst>
        </pc:spChg>
        <pc:spChg chg="mod">
          <ac:chgData name="Bryony PAGE" userId="006374e2-5bb6-4a81-b11d-456b47bc937c" providerId="ADAL" clId="{B9A2BB4D-515C-4B28-91E1-B8CCB142CC36}" dt="2024-09-09T19:48:50.475" v="364" actId="20577"/>
          <ac:spMkLst>
            <pc:docMk/>
            <pc:sldMk cId="0" sldId="366"/>
            <ac:spMk id="12291" creationId="{B22BC756-0FB0-01D3-19FB-99A633ECA7E8}"/>
          </ac:spMkLst>
        </pc:spChg>
      </pc:sldChg>
      <pc:sldChg chg="addSp delSp modSp add mod">
        <pc:chgData name="Bryony PAGE" userId="006374e2-5bb6-4a81-b11d-456b47bc937c" providerId="ADAL" clId="{B9A2BB4D-515C-4B28-91E1-B8CCB142CC36}" dt="2024-09-09T18:59:03.396" v="41" actId="1076"/>
        <pc:sldMkLst>
          <pc:docMk/>
          <pc:sldMk cId="53776755" sldId="369"/>
        </pc:sldMkLst>
        <pc:spChg chg="mod">
          <ac:chgData name="Bryony PAGE" userId="006374e2-5bb6-4a81-b11d-456b47bc937c" providerId="ADAL" clId="{B9A2BB4D-515C-4B28-91E1-B8CCB142CC36}" dt="2024-09-09T18:59:03.396" v="41" actId="1076"/>
          <ac:spMkLst>
            <pc:docMk/>
            <pc:sldMk cId="53776755" sldId="369"/>
            <ac:spMk id="2" creationId="{52A41E9D-8641-9440-5F1C-F9E53FBDFB67}"/>
          </ac:spMkLst>
        </pc:spChg>
        <pc:spChg chg="del mod">
          <ac:chgData name="Bryony PAGE" userId="006374e2-5bb6-4a81-b11d-456b47bc937c" providerId="ADAL" clId="{B9A2BB4D-515C-4B28-91E1-B8CCB142CC36}" dt="2024-09-09T18:55:28.544" v="27" actId="34307"/>
          <ac:spMkLst>
            <pc:docMk/>
            <pc:sldMk cId="53776755" sldId="369"/>
            <ac:spMk id="3" creationId="{5F7A3C43-5B5F-551A-B6EC-45F8DE56B6E2}"/>
          </ac:spMkLst>
        </pc:spChg>
        <pc:spChg chg="add del mod">
          <ac:chgData name="Bryony PAGE" userId="006374e2-5bb6-4a81-b11d-456b47bc937c" providerId="ADAL" clId="{B9A2BB4D-515C-4B28-91E1-B8CCB142CC36}" dt="2024-09-09T18:55:46.880" v="29" actId="931"/>
          <ac:spMkLst>
            <pc:docMk/>
            <pc:sldMk cId="53776755" sldId="369"/>
            <ac:spMk id="6" creationId="{ED09AC8A-4C34-8F76-A63A-26C08CF5B5F5}"/>
          </ac:spMkLst>
        </pc:spChg>
        <pc:spChg chg="add del mod">
          <ac:chgData name="Bryony PAGE" userId="006374e2-5bb6-4a81-b11d-456b47bc937c" providerId="ADAL" clId="{B9A2BB4D-515C-4B28-91E1-B8CCB142CC36}" dt="2024-09-09T18:58:47.849" v="36" actId="478"/>
          <ac:spMkLst>
            <pc:docMk/>
            <pc:sldMk cId="53776755" sldId="369"/>
            <ac:spMk id="9" creationId="{0F34FDED-4795-0368-2CBB-68A5770DD623}"/>
          </ac:spMkLst>
        </pc:spChg>
        <pc:picChg chg="add del mod ord">
          <ac:chgData name="Bryony PAGE" userId="006374e2-5bb6-4a81-b11d-456b47bc937c" providerId="ADAL" clId="{B9A2BB4D-515C-4B28-91E1-B8CCB142CC36}" dt="2024-09-09T18:55:34.569" v="28" actId="478"/>
          <ac:picMkLst>
            <pc:docMk/>
            <pc:sldMk cId="53776755" sldId="369"/>
            <ac:picMk id="4" creationId="{E997967B-2711-DE0E-1429-D08399EBB42A}"/>
          </ac:picMkLst>
        </pc:picChg>
        <pc:picChg chg="del">
          <ac:chgData name="Bryony PAGE" userId="006374e2-5bb6-4a81-b11d-456b47bc937c" providerId="ADAL" clId="{B9A2BB4D-515C-4B28-91E1-B8CCB142CC36}" dt="2024-09-09T18:55:26.816" v="26" actId="478"/>
          <ac:picMkLst>
            <pc:docMk/>
            <pc:sldMk cId="53776755" sldId="369"/>
            <ac:picMk id="5" creationId="{FB21B871-378C-3FE0-1588-C9DAAFBC9473}"/>
          </ac:picMkLst>
        </pc:picChg>
        <pc:picChg chg="add del mod">
          <ac:chgData name="Bryony PAGE" userId="006374e2-5bb6-4a81-b11d-456b47bc937c" providerId="ADAL" clId="{B9A2BB4D-515C-4B28-91E1-B8CCB142CC36}" dt="2024-09-09T18:58:44.759" v="34" actId="478"/>
          <ac:picMkLst>
            <pc:docMk/>
            <pc:sldMk cId="53776755" sldId="369"/>
            <ac:picMk id="8" creationId="{4E201685-96CD-D23B-2C84-7F61532B1DF1}"/>
          </ac:picMkLst>
        </pc:picChg>
        <pc:picChg chg="add mod">
          <ac:chgData name="Bryony PAGE" userId="006374e2-5bb6-4a81-b11d-456b47bc937c" providerId="ADAL" clId="{B9A2BB4D-515C-4B28-91E1-B8CCB142CC36}" dt="2024-09-09T18:58:59.433" v="40" actId="1076"/>
          <ac:picMkLst>
            <pc:docMk/>
            <pc:sldMk cId="53776755" sldId="369"/>
            <ac:picMk id="11" creationId="{907981A4-E2ED-DBE0-EF20-2D9F64CCF0C1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1E7F7FF-7451-C0EE-5582-483243C0FC1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E3F461-17FF-4254-AED5-E4F1C7EEA6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802D035-EE0B-48B6-80E2-15B287EFE265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C62C35-D4AF-DA82-505F-BFDD8051261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D55075-8990-B729-D1CB-A6679DD4DC6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7AE841F-3E85-423D-ADB0-0590434BD01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7E1373C-14D1-BD2B-6624-D8CD5C2CC36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9704F5-7EB6-FA1D-8B01-FE4A68A19A1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9B64CB-D1D8-4CAA-8A73-B621CAFA3396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24F215C-297B-1F79-4EF3-CE0B941F15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1AE858E-BCDD-727C-A0D7-1A6BEC8B9B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FB239A-49BA-2F98-29DF-389BDC8199A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7FAC3D-8ECF-2325-28BF-60F22EF25C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0ACA28E-5974-43C4-AA47-871713449F2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03530CF5-B6A1-FD44-C4F2-72C22D22FAE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2613529D-8E34-C10A-D051-827B02D2CC8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AB1883AB-3A07-36B7-40AD-FA75D0C313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fld id="{09D9363F-2B6A-4D5D-984B-ECAEAF81557F}" type="slidenum">
              <a:rPr lang="en-GB" altLang="en-US" smtClean="0">
                <a:latin typeface="Calibri" panose="020F0502020204030204" pitchFamily="34" charset="0"/>
              </a:rPr>
              <a:pPr/>
              <a:t>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B650B3-0C01-AECF-B7CE-63BAF3841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C3A06-86C5-466B-8D86-037A29774A09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104B09-F8D1-9283-AE56-C95CA15C9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C16F1-002A-B2DA-84E9-8D34BE565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5F21B-C49E-4E8F-A6B1-718F8EDE87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77403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D81246-A9A7-9F05-79A9-87F08F0A7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16712-ADA1-4AB6-A750-6AE47AAC7BDD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C58081-CBD5-D673-AF79-7C593F299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08CC39-AE25-8205-658F-CE0860AC3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9FBE8-BB10-48F9-A063-E3F4AB6EE9E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67218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EE0E24-85C5-044A-BEC6-3ADD707AE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3D442-41D0-48E0-8C80-054FE758A8CD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9554A2-F5D4-4525-2014-196B05452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B7A738-4683-8D03-67A4-3DF0B746D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42869-FEED-4E71-B038-AE92D220D97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3688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47FA102-161F-30C2-1FFC-7CD59D161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F13D2-5942-4D06-8B5C-44CED55A827C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BDEDBEB-B2E0-73A8-E051-CAF4C567D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03546C3-F7B9-AA1E-12C5-1C1AB6886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A49DA-612F-4511-AF2E-F5BF5ABC0AB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727825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6C1A7D60-64A4-41F7-E613-F56F79EF8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2E710A-B379-4029-A291-13AE687B6B6F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2C89EC8-BB93-CC68-E704-1C6C443A4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A606FCD9-853C-3E5E-777E-97E53A63B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BCF4DD-800C-4527-A257-5020B31EDD7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67424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5856955-7F53-4623-6846-324238AFA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681E2-D5C5-48B6-83F5-D893972C842E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733D648-EE2C-CF06-944A-5BA64C4B47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86E6559-A375-D457-FBDC-2BE8F61BD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AE570-DBC2-4E9A-BE1E-C522BBAF8BC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18936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09F0B88-AAF7-F3BA-1FCE-2CE2AB7AD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18EDF-ED26-4F95-9780-202167099811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B105A2C-B50A-B69B-58E3-072E90899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2198026-CCAB-FF98-3247-37B1C4FF1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74A55-CE72-4B73-89F3-E88E75038B8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70912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EA2AE19-9393-CE29-A455-AA810A7823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29DF16-AF76-448F-9EE6-28C9406DEDEA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DABA0CD-4C36-67BE-8C24-2921A95D6A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1436451-4C7D-6AEE-43A9-F73E1FF96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0A928-87EE-45FC-9EF4-51F382C6148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0678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24B1F6F-1AA3-74EF-B5D3-1F985B2F2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3AF7FF-8E84-42BD-8E25-8936EAA1C4A7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4810627-B2FC-8D9F-AFB5-49705B9B4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B163DF-11F6-46AB-6596-BFD4DD3FE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EE065-0370-4FFD-A5FE-EDDBD2FD9E2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1645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1575B0-9E44-6A08-94EB-1791893BA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053D2-E5AA-414E-84EA-2A11234228B2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B070B5-100A-3BAF-7FE0-64E724E8C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FB7765-2252-DBF7-332F-6EB65652E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52A5A-4AFB-4DD4-9984-3D75D7FA620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68666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931A49-0EE4-9D63-1ABC-FA472EC07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BB4B7-B692-45FE-BAA3-C9BA796ACFFE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A373C6-6C0A-F880-567E-7C47ACBF73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D1B634-896C-C364-534F-AD817ACDB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E35E2-942F-47DB-B82E-CA23F8A486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83331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AF7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140D052-6993-9FE0-4E1A-BFA4AA88724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59F9466-EB85-374B-ECAD-37288B7868F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9BE4BE-C207-8E22-8DBB-010E41B5A3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2CEB20B-6B16-427A-A66C-C29079E60258}" type="datetimeFigureOut">
              <a:rPr lang="en-GB"/>
              <a:pPr>
                <a:defRPr/>
              </a:pPr>
              <a:t>10/09/2024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C009C1-7638-1116-4034-489AD33DCF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7CE67F-9F52-880E-31E6-0E6CF0A164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BACBC48-5EFE-406A-95B2-8FD51F7D4B7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erlin Sans FB Demi" panose="020E0802020502020306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erlin Sans FB Demi" panose="020E0802020502020306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erlin Sans FB Demi" panose="020E0802020502020306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erlin Sans FB Demi" panose="020E0802020502020306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erlin Sans FB Demi" panose="020E0802020502020306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erlin Sans FB Demi" panose="020E0802020502020306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erlin Sans FB Demi" panose="020E0802020502020306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Berlin Sans FB Demi" panose="020E0802020502020306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s://www.westacre-middle-school.co.uk/meet-the-year-7-team-6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westacre-middle-school.co.uk/year-7-21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ubtitle 6">
            <a:extLst>
              <a:ext uri="{FF2B5EF4-FFF2-40B4-BE49-F238E27FC236}">
                <a16:creationId xmlns:a16="http://schemas.microsoft.com/office/drawing/2014/main" id="{BFAFFB39-6CAA-E038-B0B5-D7FBD2A4A8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50988" y="3049588"/>
            <a:ext cx="6400800" cy="1752600"/>
          </a:xfrm>
        </p:spPr>
        <p:txBody>
          <a:bodyPr/>
          <a:lstStyle/>
          <a:p>
            <a:pPr eaLnBrk="1" hangingPunct="1"/>
            <a:r>
              <a:rPr lang="en-GB" altLang="en-US" sz="4400" b="1">
                <a:solidFill>
                  <a:schemeClr val="tx1"/>
                </a:solidFill>
                <a:latin typeface="SassoonPrimaryInfant" pitchFamily="2" charset="0"/>
                <a:ea typeface="MV Boli" panose="02000500030200090000" pitchFamily="2" charset="0"/>
                <a:cs typeface="MV Boli" panose="02000500030200090000" pitchFamily="2" charset="0"/>
              </a:rPr>
              <a:t>Introducing Year 7 at Westacre Middle School</a:t>
            </a:r>
          </a:p>
        </p:txBody>
      </p:sp>
      <p:pic>
        <p:nvPicPr>
          <p:cNvPr id="4099" name="Picture 4">
            <a:extLst>
              <a:ext uri="{FF2B5EF4-FFF2-40B4-BE49-F238E27FC236}">
                <a16:creationId xmlns:a16="http://schemas.microsoft.com/office/drawing/2014/main" id="{79CEE492-AD74-21E0-AA24-8E84858902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988" y="188913"/>
            <a:ext cx="2590800" cy="257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AutoShape 2">
            <a:extLst>
              <a:ext uri="{FF2B5EF4-FFF2-40B4-BE49-F238E27FC236}">
                <a16:creationId xmlns:a16="http://schemas.microsoft.com/office/drawing/2014/main" id="{FA112740-39E8-0098-5CDC-C64177CDB0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938" y="4802188"/>
            <a:ext cx="7961312" cy="148907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87F7842A-8E5A-3BFB-9187-DFD7433ED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25" y="115888"/>
            <a:ext cx="8589963" cy="6481762"/>
          </a:xfrm>
        </p:spPr>
        <p:txBody>
          <a:bodyPr/>
          <a:lstStyle/>
          <a:p>
            <a:pPr algn="r" eaLnBrk="1" hangingPunct="1"/>
            <a:r>
              <a:rPr lang="en-GB" altLang="en-US" sz="6000" b="1" u="sng">
                <a:latin typeface="SassoonPrimaryInfant" pitchFamily="2" charset="0"/>
              </a:rPr>
              <a:t>Introducing Year 7</a:t>
            </a:r>
            <a:br>
              <a:rPr lang="en-GB" altLang="en-US" sz="6000" b="1" u="sng">
                <a:latin typeface="SassoonPrimaryInfant" pitchFamily="2" charset="0"/>
              </a:rPr>
            </a:br>
            <a:br>
              <a:rPr lang="en-GB" altLang="en-US" sz="1600" b="1" u="sng">
                <a:latin typeface="SassoonPrimaryInfant" pitchFamily="2" charset="0"/>
              </a:rPr>
            </a:br>
            <a:r>
              <a:rPr lang="en-GB" altLang="en-US" sz="2800">
                <a:latin typeface="SassoonPrimaryInfant" pitchFamily="2" charset="0"/>
              </a:rPr>
              <a:t>Mrs Page – Head of Year</a:t>
            </a:r>
            <a:br>
              <a:rPr lang="en-GB" altLang="en-US" sz="2800">
                <a:latin typeface="SassoonPrimaryInfant" pitchFamily="2" charset="0"/>
              </a:rPr>
            </a:br>
            <a:r>
              <a:rPr lang="en-GB" altLang="en-US" sz="2800">
                <a:latin typeface="SassoonPrimaryInfant" pitchFamily="2" charset="0"/>
              </a:rPr>
              <a:t>Miss Constable – 7LC</a:t>
            </a:r>
            <a:br>
              <a:rPr lang="en-GB" altLang="en-US" sz="2800">
                <a:latin typeface="SassoonPrimaryInfant" pitchFamily="2" charset="0"/>
              </a:rPr>
            </a:br>
            <a:r>
              <a:rPr lang="en-GB" altLang="en-US" sz="2800">
                <a:latin typeface="SassoonPrimaryInfant" pitchFamily="2" charset="0"/>
              </a:rPr>
              <a:t>Mrs Pledger – 7LP</a:t>
            </a:r>
            <a:br>
              <a:rPr lang="en-GB" altLang="en-US" sz="2800">
                <a:latin typeface="SassoonPrimaryInfant" pitchFamily="2" charset="0"/>
              </a:rPr>
            </a:br>
            <a:r>
              <a:rPr lang="en-GB" altLang="en-US" sz="2800">
                <a:latin typeface="SassoonPrimaryInfant" pitchFamily="2" charset="0"/>
              </a:rPr>
              <a:t>Mrs Underhill – 7AU</a:t>
            </a:r>
            <a:br>
              <a:rPr lang="en-GB" altLang="en-US" sz="2800">
                <a:latin typeface="SassoonPrimaryInfant" pitchFamily="2" charset="0"/>
              </a:rPr>
            </a:br>
            <a:r>
              <a:rPr lang="en-GB" altLang="en-US" sz="2800">
                <a:latin typeface="SassoonPrimaryInfant" pitchFamily="2" charset="0"/>
              </a:rPr>
              <a:t>Mrs Bird &amp; Mrs McDiarmid – 7MB</a:t>
            </a:r>
            <a:br>
              <a:rPr lang="en-GB" altLang="en-US" sz="2800">
                <a:latin typeface="SassoonPrimaryInfant" pitchFamily="2" charset="0"/>
              </a:rPr>
            </a:br>
            <a:r>
              <a:rPr lang="en-GB" altLang="en-US" sz="2800">
                <a:latin typeface="SassoonPrimaryInfant" pitchFamily="2" charset="0"/>
              </a:rPr>
              <a:t>Miss Vaughan – 7LV</a:t>
            </a:r>
            <a:br>
              <a:rPr lang="en-GB" altLang="en-US" sz="2800">
                <a:latin typeface="SassoonPrimaryInfant" pitchFamily="2" charset="0"/>
              </a:rPr>
            </a:br>
            <a:br>
              <a:rPr lang="en-GB" altLang="en-US" sz="3000">
                <a:latin typeface="SassoonPrimaryInfant" pitchFamily="2" charset="0"/>
              </a:rPr>
            </a:br>
            <a:r>
              <a:rPr lang="en-GB" altLang="en-US" sz="1600">
                <a:latin typeface="SassoonPrimaryInfant" pitchFamily="2" charset="0"/>
              </a:rPr>
              <a:t>We are ably supported by many</a:t>
            </a:r>
            <a:br>
              <a:rPr lang="en-GB" altLang="en-US" sz="1600">
                <a:latin typeface="SassoonPrimaryInfant" pitchFamily="2" charset="0"/>
              </a:rPr>
            </a:br>
            <a:r>
              <a:rPr lang="en-GB" altLang="en-US" sz="1600">
                <a:latin typeface="SassoonPrimaryInfant" pitchFamily="2" charset="0"/>
              </a:rPr>
              <a:t> other teaching staff and teaching assistants.</a:t>
            </a:r>
          </a:p>
        </p:txBody>
      </p:sp>
      <p:pic>
        <p:nvPicPr>
          <p:cNvPr id="5123" name="Picture 3">
            <a:extLst>
              <a:ext uri="{FF2B5EF4-FFF2-40B4-BE49-F238E27FC236}">
                <a16:creationId xmlns:a16="http://schemas.microsoft.com/office/drawing/2014/main" id="{3866E320-88CE-C94B-4D7B-10BADBAEF4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25" y="223838"/>
            <a:ext cx="84137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1">
            <a:extLst>
              <a:ext uri="{FF2B5EF4-FFF2-40B4-BE49-F238E27FC236}">
                <a16:creationId xmlns:a16="http://schemas.microsoft.com/office/drawing/2014/main" id="{52EBB82F-1A0B-7AE5-E776-4F018B4ABF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50" y="5734050"/>
            <a:ext cx="841375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1">
            <a:hlinkClick r:id="rId4"/>
            <a:extLst>
              <a:ext uri="{FF2B5EF4-FFF2-40B4-BE49-F238E27FC236}">
                <a16:creationId xmlns:a16="http://schemas.microsoft.com/office/drawing/2014/main" id="{13D1E2DE-E14D-A149-19CA-3062233417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3587750"/>
            <a:ext cx="2562225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E106BC2D-0750-424E-F3D3-FD584ED6C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>
                <a:latin typeface="SassoonPrimaryInfant" pitchFamily="2" charset="0"/>
              </a:rPr>
              <a:t>Expectations: Building on from Year 6</a:t>
            </a:r>
            <a:endParaRPr lang="en-GB" altLang="en-US" sz="5000">
              <a:latin typeface="SassoonPrimaryInfant" pitchFamily="2" charset="0"/>
            </a:endParaRP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1C9376D3-9CF3-3312-528A-714C10DCF0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43113"/>
            <a:ext cx="8229600" cy="4525962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SassoonPrimaryInfant" pitchFamily="2" charset="0"/>
              </a:rPr>
              <a:t>Punctuality and attendance</a:t>
            </a:r>
          </a:p>
          <a:p>
            <a:pPr algn="ctr" eaLnBrk="1" hangingPunct="1"/>
            <a:r>
              <a:rPr lang="en-GB" altLang="en-US">
                <a:latin typeface="SassoonPrimaryInfant" pitchFamily="2" charset="0"/>
              </a:rPr>
              <a:t>Uniform</a:t>
            </a:r>
          </a:p>
          <a:p>
            <a:pPr algn="ctr" eaLnBrk="1" hangingPunct="1"/>
            <a:r>
              <a:rPr lang="en-GB" altLang="en-US">
                <a:latin typeface="SassoonPrimaryInfant" pitchFamily="2" charset="0"/>
              </a:rPr>
              <a:t>PE Kit (days on the next slide)</a:t>
            </a:r>
          </a:p>
          <a:p>
            <a:pPr algn="ctr" eaLnBrk="1" hangingPunct="1"/>
            <a:r>
              <a:rPr lang="en-GB" altLang="en-US">
                <a:latin typeface="SassoonPrimaryInfant" pitchFamily="2" charset="0"/>
              </a:rPr>
              <a:t>Participation in all aspects of school life</a:t>
            </a:r>
          </a:p>
          <a:p>
            <a:pPr algn="ctr" eaLnBrk="1" hangingPunct="1"/>
            <a:r>
              <a:rPr lang="en-GB" altLang="en-US">
                <a:latin typeface="SassoonPrimaryInfant" pitchFamily="2" charset="0"/>
              </a:rPr>
              <a:t>Being prepared and organised</a:t>
            </a:r>
          </a:p>
          <a:p>
            <a:pPr algn="ctr" eaLnBrk="1" hangingPunct="1"/>
            <a:r>
              <a:rPr lang="en-GB" altLang="en-US">
                <a:latin typeface="SassoonPrimaryInfant" pitchFamily="2" charset="0"/>
              </a:rPr>
              <a:t>Independence – 6Rs</a:t>
            </a:r>
          </a:p>
          <a:p>
            <a:pPr algn="ctr" eaLnBrk="1" hangingPunct="1"/>
            <a:r>
              <a:rPr lang="en-GB" altLang="en-US">
                <a:latin typeface="SassoonPrimaryInfant" pitchFamily="2" charset="0"/>
              </a:rPr>
              <a:t>Homework</a:t>
            </a:r>
          </a:p>
          <a:p>
            <a:pPr eaLnBrk="1" hangingPunct="1"/>
            <a:endParaRPr lang="en-GB" altLang="en-US">
              <a:solidFill>
                <a:schemeClr val="bg1"/>
              </a:solidFill>
            </a:endParaRPr>
          </a:p>
        </p:txBody>
      </p:sp>
      <p:pic>
        <p:nvPicPr>
          <p:cNvPr id="6148" name="Picture 5">
            <a:extLst>
              <a:ext uri="{FF2B5EF4-FFF2-40B4-BE49-F238E27FC236}">
                <a16:creationId xmlns:a16="http://schemas.microsoft.com/office/drawing/2014/main" id="{6C493A06-F2ED-A302-E893-D5A8FA62D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5157788"/>
            <a:ext cx="1441450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6">
            <a:extLst>
              <a:ext uri="{FF2B5EF4-FFF2-40B4-BE49-F238E27FC236}">
                <a16:creationId xmlns:a16="http://schemas.microsoft.com/office/drawing/2014/main" id="{25773B0C-1853-6564-E90F-2327DCA21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8" y="5157788"/>
            <a:ext cx="1439862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41E9D-8641-9440-5F1C-F9E53FBDF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8542"/>
            <a:ext cx="8229600" cy="1143000"/>
          </a:xfrm>
        </p:spPr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PE Kit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7A3C43-5B5F-551A-B6EC-45F8DE56B6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8793" y="1166018"/>
            <a:ext cx="8229600" cy="4525963"/>
          </a:xfrm>
        </p:spPr>
        <p:txBody>
          <a:bodyPr/>
          <a:lstStyle/>
          <a:p>
            <a:r>
              <a:rPr lang="en-GB" sz="2000" dirty="0">
                <a:latin typeface="Sassoon Infant Std" panose="020B0503020103030203" pitchFamily="34" charset="0"/>
              </a:rPr>
              <a:t>Monday – 7AU &amp; 7LC</a:t>
            </a:r>
          </a:p>
          <a:p>
            <a:r>
              <a:rPr lang="en-GB" sz="2000" dirty="0">
                <a:latin typeface="Sassoon Infant Std" panose="020B0503020103030203" pitchFamily="34" charset="0"/>
              </a:rPr>
              <a:t>Tuesday – 7LP &amp; 7LV</a:t>
            </a:r>
          </a:p>
          <a:p>
            <a:r>
              <a:rPr lang="en-GB" sz="2000" dirty="0">
                <a:latin typeface="Sassoon Infant Std" panose="020B0503020103030203" pitchFamily="34" charset="0"/>
              </a:rPr>
              <a:t>Friday – 7MB </a:t>
            </a:r>
          </a:p>
        </p:txBody>
      </p:sp>
      <p:pic>
        <p:nvPicPr>
          <p:cNvPr id="5" name="Picture 4" descr="A collage of a child in uniform&#10;&#10;Description automatically generated">
            <a:extLst>
              <a:ext uri="{FF2B5EF4-FFF2-40B4-BE49-F238E27FC236}">
                <a16:creationId xmlns:a16="http://schemas.microsoft.com/office/drawing/2014/main" id="{FB21B871-378C-3FE0-1588-C9DAAFBC94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56" y="2317517"/>
            <a:ext cx="8141118" cy="4540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296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41E9D-8641-9440-5F1C-F9E53FBDFB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0"/>
            <a:ext cx="8229600" cy="1143000"/>
          </a:xfrm>
        </p:spPr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School Uniform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07981A4-E2ED-DBE0-EF20-2D9F64CCF0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6596" y="980728"/>
            <a:ext cx="4690807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76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22458CD3-7480-0000-5396-573B9ED7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3513"/>
            <a:ext cx="8229600" cy="1143000"/>
          </a:xfrm>
        </p:spPr>
        <p:txBody>
          <a:bodyPr/>
          <a:lstStyle/>
          <a:p>
            <a:r>
              <a:rPr lang="en-GB" altLang="en-US" b="1">
                <a:latin typeface="SassoonPrimaryInfant" pitchFamily="2" charset="0"/>
              </a:rPr>
              <a:t>What’s different in Year 7?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7162A9-E240-A395-EFBC-93D8118C20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850" y="1196975"/>
            <a:ext cx="8229600" cy="4784725"/>
          </a:xfrm>
        </p:spPr>
        <p:txBody>
          <a:bodyPr/>
          <a:lstStyle/>
          <a:p>
            <a:pPr>
              <a:defRPr/>
            </a:pPr>
            <a:r>
              <a:rPr lang="en-GB" sz="2800" dirty="0">
                <a:latin typeface="SassoonPrimaryInfant" pitchFamily="2" charset="0"/>
                <a:cs typeface="Arial" charset="0"/>
              </a:rPr>
              <a:t>Pupils will now be studying the KS3 curriculum. </a:t>
            </a:r>
            <a:r>
              <a:rPr lang="en-GB" sz="2800" dirty="0">
                <a:latin typeface="SassoonPrimaryInfant" pitchFamily="2" charset="0"/>
              </a:rPr>
              <a:t>This means that they will be studying new content as well as building on from your previous learning. </a:t>
            </a:r>
          </a:p>
          <a:p>
            <a:pPr>
              <a:defRPr/>
            </a:pPr>
            <a:r>
              <a:rPr lang="en-GB" sz="2800" dirty="0">
                <a:latin typeface="SassoonPrimaryInfant" pitchFamily="2" charset="0"/>
              </a:rPr>
              <a:t>An example of this is seen in the English curriculum where there is a stronger focus on responding to texts (text analysis) in preparation for high school.</a:t>
            </a:r>
          </a:p>
          <a:p>
            <a:pPr>
              <a:defRPr/>
            </a:pPr>
            <a:r>
              <a:rPr lang="en-GB" sz="2800" dirty="0">
                <a:latin typeface="SassoonPrimaryInfant" pitchFamily="2" charset="0"/>
                <a:cs typeface="Arial" charset="0"/>
              </a:rPr>
              <a:t>There will now be 4 lessons each of maths and English a week and 2 French.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dirty="0">
              <a:latin typeface="SassoonPrimaryInfant" pitchFamily="2" charset="0"/>
            </a:endParaRPr>
          </a:p>
          <a:p>
            <a:pPr>
              <a:defRPr/>
            </a:pPr>
            <a:endParaRPr lang="en-GB" dirty="0"/>
          </a:p>
        </p:txBody>
      </p:sp>
      <p:pic>
        <p:nvPicPr>
          <p:cNvPr id="7172" name="Picture 5">
            <a:extLst>
              <a:ext uri="{FF2B5EF4-FFF2-40B4-BE49-F238E27FC236}">
                <a16:creationId xmlns:a16="http://schemas.microsoft.com/office/drawing/2014/main" id="{2B9050F0-0894-E831-C3C8-88F9F974B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5157788"/>
            <a:ext cx="1441450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6">
            <a:extLst>
              <a:ext uri="{FF2B5EF4-FFF2-40B4-BE49-F238E27FC236}">
                <a16:creationId xmlns:a16="http://schemas.microsoft.com/office/drawing/2014/main" id="{5306FD73-0A5C-C3D4-8FBE-B4BDEDC49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8" y="5157788"/>
            <a:ext cx="1439862" cy="141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>
            <a:extLst>
              <a:ext uri="{FF2B5EF4-FFF2-40B4-BE49-F238E27FC236}">
                <a16:creationId xmlns:a16="http://schemas.microsoft.com/office/drawing/2014/main" id="{621BBCF7-F567-93CC-7C0F-CCDF491747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3825"/>
            <a:ext cx="1095375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>
            <a:extLst>
              <a:ext uri="{FF2B5EF4-FFF2-40B4-BE49-F238E27FC236}">
                <a16:creationId xmlns:a16="http://schemas.microsoft.com/office/drawing/2014/main" id="{C5BCA875-CE04-E9FA-8ECF-7C7CC583F7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131763"/>
            <a:ext cx="36687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5400" b="1">
                <a:latin typeface="SassoonPrimaryInfant" pitchFamily="2" charset="0"/>
              </a:rPr>
              <a:t>Homework</a:t>
            </a:r>
          </a:p>
        </p:txBody>
      </p:sp>
      <p:pic>
        <p:nvPicPr>
          <p:cNvPr id="9220" name="Picture 2">
            <a:extLst>
              <a:ext uri="{FF2B5EF4-FFF2-40B4-BE49-F238E27FC236}">
                <a16:creationId xmlns:a16="http://schemas.microsoft.com/office/drawing/2014/main" id="{73056116-8054-4096-4807-284BFC929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1285875"/>
            <a:ext cx="817245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>
            <a:extLst>
              <a:ext uri="{FF2B5EF4-FFF2-40B4-BE49-F238E27FC236}">
                <a16:creationId xmlns:a16="http://schemas.microsoft.com/office/drawing/2014/main" id="{6EB6E79A-B9D1-B59D-CE6B-377352A9A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3825"/>
            <a:ext cx="1081087" cy="110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AutoShape 2">
            <a:extLst>
              <a:ext uri="{FF2B5EF4-FFF2-40B4-BE49-F238E27FC236}">
                <a16:creationId xmlns:a16="http://schemas.microsoft.com/office/drawing/2014/main" id="{4EDFCEC4-10B7-DDA4-7C8A-3B29B81F2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813" y="5661025"/>
            <a:ext cx="8480425" cy="896938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7" name="Content Placeholder 9">
            <a:extLst>
              <a:ext uri="{FF2B5EF4-FFF2-40B4-BE49-F238E27FC236}">
                <a16:creationId xmlns:a16="http://schemas.microsoft.com/office/drawing/2014/main" id="{9211D1AA-2BCE-3EC4-77D0-06E966EC6E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813" y="1452563"/>
            <a:ext cx="8218487" cy="4137025"/>
          </a:xfr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 fontScale="77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SassoonPrimaryInfant" pitchFamily="2" charset="0"/>
              </a:rPr>
              <a:t>Developing a variety of skills…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800" dirty="0">
              <a:solidFill>
                <a:schemeClr val="tx1"/>
              </a:solidFill>
              <a:latin typeface="SassoonPrimaryInfant" pitchFamily="2" charset="0"/>
            </a:endParaRPr>
          </a:p>
          <a:p>
            <a:pPr>
              <a:defRPr/>
            </a:pPr>
            <a:r>
              <a:rPr lang="en-GB" sz="2600" dirty="0">
                <a:latin typeface="SassoonPrimaryInfant" pitchFamily="2" charset="0"/>
              </a:rPr>
              <a:t>Develop a chronological understanding of the wars that shaped Britain</a:t>
            </a:r>
          </a:p>
          <a:p>
            <a:pPr>
              <a:defRPr/>
            </a:pPr>
            <a:r>
              <a:rPr lang="en-GB" sz="2600" dirty="0">
                <a:latin typeface="SassoonPrimaryInfant" pitchFamily="2" charset="0"/>
              </a:rPr>
              <a:t>Understand what events led up to different conflicts including the Battle of Hastings and WW1</a:t>
            </a:r>
          </a:p>
          <a:p>
            <a:pPr>
              <a:defRPr/>
            </a:pPr>
            <a:r>
              <a:rPr lang="en-GB" sz="2600" dirty="0">
                <a:solidFill>
                  <a:schemeClr val="tx1"/>
                </a:solidFill>
                <a:latin typeface="SassoonPrimaryInfant" pitchFamily="2" charset="0"/>
              </a:rPr>
              <a:t>Developing our DT skills by making a trebuchet</a:t>
            </a:r>
          </a:p>
          <a:p>
            <a:pPr>
              <a:defRPr/>
            </a:pPr>
            <a:r>
              <a:rPr lang="en-GB" sz="2600" dirty="0">
                <a:latin typeface="SassoonPrimaryInfant" pitchFamily="2" charset="0"/>
              </a:rPr>
              <a:t>Compare three texts to gain insight into immigration and refugees</a:t>
            </a:r>
          </a:p>
          <a:p>
            <a:pPr>
              <a:defRPr/>
            </a:pPr>
            <a:r>
              <a:rPr lang="en-GB" sz="2600" dirty="0">
                <a:latin typeface="SassoonPrimaryInfant" pitchFamily="2" charset="0"/>
              </a:rPr>
              <a:t>Artist study of Grayson Perry and a project study of postcards relating to refugees</a:t>
            </a:r>
          </a:p>
          <a:p>
            <a:pPr>
              <a:defRPr/>
            </a:pPr>
            <a:endParaRPr lang="en-GB" sz="2800" dirty="0">
              <a:solidFill>
                <a:schemeClr val="tx1"/>
              </a:solidFill>
              <a:latin typeface="SassoonPrimaryInfant" pitchFamily="2" charset="0"/>
            </a:endParaRPr>
          </a:p>
          <a:p>
            <a:pPr algn="ctr" eaLnBrk="1" fontAlgn="auto" hangingPunct="1">
              <a:spcAft>
                <a:spcPts val="0"/>
              </a:spcAft>
              <a:buFontTx/>
              <a:buChar char="-"/>
              <a:defRPr/>
            </a:pPr>
            <a:endParaRPr lang="en-GB" sz="2800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Curriculum Jigsaw</a:t>
            </a:r>
            <a:endParaRPr lang="en-GB" sz="2800" b="1" dirty="0">
              <a:solidFill>
                <a:schemeClr val="tx1"/>
              </a:solidFill>
            </a:endParaRPr>
          </a:p>
          <a:p>
            <a:pPr algn="ctr" eaLnBrk="1" fontAlgn="auto" hangingPunct="1">
              <a:spcAft>
                <a:spcPts val="0"/>
              </a:spcAft>
              <a:buFontTx/>
              <a:buChar char="-"/>
              <a:defRPr/>
            </a:pPr>
            <a:endParaRPr lang="en-GB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1269" name="Rectangle 2">
            <a:extLst>
              <a:ext uri="{FF2B5EF4-FFF2-40B4-BE49-F238E27FC236}">
                <a16:creationId xmlns:a16="http://schemas.microsoft.com/office/drawing/2014/main" id="{D199EEFF-A1ED-CE60-DA35-1861378FE0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1275" y="128588"/>
            <a:ext cx="66595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PrimaryInfant" pitchFamily="2" charset="0"/>
              </a:rPr>
              <a:t>This term’s topic is</a:t>
            </a:r>
            <a:br>
              <a:rPr lang="en-GB" altLang="en-US" sz="4000" b="1">
                <a:latin typeface="SassoonPrimaryInfant" pitchFamily="2" charset="0"/>
              </a:rPr>
            </a:br>
            <a:r>
              <a:rPr lang="en-GB" altLang="en-US" sz="4000" b="1">
                <a:latin typeface="SassoonPrimaryInfant" pitchFamily="2" charset="0"/>
              </a:rPr>
              <a:t>CONFLICT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F2057397-B273-600E-BF10-FD200006F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998"/>
            <a:ext cx="8229600" cy="895722"/>
          </a:xfrm>
        </p:spPr>
        <p:txBody>
          <a:bodyPr/>
          <a:lstStyle/>
          <a:p>
            <a:r>
              <a:rPr lang="en-GB" altLang="en-US" dirty="0">
                <a:latin typeface="Sassoon Infant Std" panose="020B0503020103030203" pitchFamily="34" charset="0"/>
              </a:rPr>
              <a:t>Trips / Events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B22BC756-0FB0-01D3-19FB-99A633ECA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en-GB" altLang="en-US" b="1" dirty="0">
                <a:latin typeface="Sassoon Infant Std" panose="020B0503020103030203" pitchFamily="34" charset="0"/>
              </a:rPr>
              <a:t>October</a:t>
            </a:r>
            <a:r>
              <a:rPr lang="en-GB" altLang="en-US" dirty="0">
                <a:latin typeface="Sassoon Infant Std" panose="020B0503020103030203" pitchFamily="34" charset="0"/>
              </a:rPr>
              <a:t> – Commandery Trip &amp; after school disco</a:t>
            </a:r>
          </a:p>
          <a:p>
            <a:r>
              <a:rPr lang="en-GB" altLang="en-US" b="1" dirty="0">
                <a:latin typeface="Sassoon Infant Std" panose="020B0503020103030203" pitchFamily="34" charset="0"/>
              </a:rPr>
              <a:t>December</a:t>
            </a:r>
            <a:r>
              <a:rPr lang="en-GB" altLang="en-US" dirty="0">
                <a:latin typeface="Sassoon Infant Std" panose="020B0503020103030203" pitchFamily="34" charset="0"/>
              </a:rPr>
              <a:t> – Whole school theatre trip</a:t>
            </a:r>
          </a:p>
          <a:p>
            <a:r>
              <a:rPr lang="en-GB" altLang="en-US" b="1" dirty="0">
                <a:latin typeface="Sassoon Infant Std" panose="020B0503020103030203" pitchFamily="34" charset="0"/>
              </a:rPr>
              <a:t>February</a:t>
            </a:r>
            <a:r>
              <a:rPr lang="en-GB" altLang="en-US" dirty="0">
                <a:latin typeface="Sassoon Infant Std" panose="020B0503020103030203" pitchFamily="34" charset="0"/>
              </a:rPr>
              <a:t> – After school quiz night</a:t>
            </a:r>
          </a:p>
          <a:p>
            <a:r>
              <a:rPr lang="en-GB" altLang="en-US" b="1" dirty="0">
                <a:latin typeface="Sassoon Infant Std" panose="020B0503020103030203" pitchFamily="34" charset="0"/>
              </a:rPr>
              <a:t>March</a:t>
            </a:r>
            <a:r>
              <a:rPr lang="en-GB" altLang="en-US" dirty="0">
                <a:latin typeface="Sassoon Infant Std" panose="020B0503020103030203" pitchFamily="34" charset="0"/>
              </a:rPr>
              <a:t> – Skills show / 10x enterprise challenge</a:t>
            </a:r>
          </a:p>
          <a:p>
            <a:r>
              <a:rPr lang="en-GB" altLang="en-US" b="1" dirty="0">
                <a:latin typeface="Sassoon Infant Std" panose="020B0503020103030203" pitchFamily="34" charset="0"/>
              </a:rPr>
              <a:t>April</a:t>
            </a:r>
            <a:r>
              <a:rPr lang="en-GB" altLang="en-US" dirty="0">
                <a:latin typeface="Sassoon Infant Std" panose="020B0503020103030203" pitchFamily="34" charset="0"/>
              </a:rPr>
              <a:t> – Snowdonia / Experiences week</a:t>
            </a:r>
          </a:p>
          <a:p>
            <a:r>
              <a:rPr lang="en-GB" altLang="en-US" b="1" dirty="0">
                <a:latin typeface="Sassoon Infant Std" panose="020B0503020103030203" pitchFamily="34" charset="0"/>
              </a:rPr>
              <a:t>June</a:t>
            </a:r>
            <a:r>
              <a:rPr lang="en-GB" altLang="en-US" dirty="0">
                <a:latin typeface="Sassoon Infant Std" panose="020B0503020103030203" pitchFamily="34" charset="0"/>
              </a:rPr>
              <a:t> – Big Bang Show</a:t>
            </a:r>
          </a:p>
          <a:p>
            <a:r>
              <a:rPr lang="en-GB" altLang="en-US" b="1" dirty="0">
                <a:latin typeface="Sassoon Infant Std" panose="020B0503020103030203" pitchFamily="34" charset="0"/>
              </a:rPr>
              <a:t>July</a:t>
            </a:r>
            <a:r>
              <a:rPr lang="en-GB" altLang="en-US" dirty="0">
                <a:latin typeface="Sassoon Infant Std" panose="020B0503020103030203" pitchFamily="34" charset="0"/>
              </a:rPr>
              <a:t> - </a:t>
            </a:r>
            <a:r>
              <a:rPr lang="en-GB" b="0" i="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</a:rPr>
              <a:t>Leaver's Celebrations: Hoody, Silent Disco, Lunch, West Midlands Safari Park </a:t>
            </a:r>
            <a:endParaRPr lang="en-GB" altLang="en-US" dirty="0">
              <a:latin typeface="Sassoon Infant Std" panose="020B0503020103030203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>
            <a:extLst>
              <a:ext uri="{FF2B5EF4-FFF2-40B4-BE49-F238E27FC236}">
                <a16:creationId xmlns:a16="http://schemas.microsoft.com/office/drawing/2014/main" id="{7E8DE14B-769E-534A-E49A-08BF4D98A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3825"/>
            <a:ext cx="1439862" cy="141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AutoShape 2">
            <a:extLst>
              <a:ext uri="{FF2B5EF4-FFF2-40B4-BE49-F238E27FC236}">
                <a16:creationId xmlns:a16="http://schemas.microsoft.com/office/drawing/2014/main" id="{14DCEAC3-A181-6DB2-D05B-F1408A1C6D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813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7" name="Content Placeholder 9">
            <a:extLst>
              <a:ext uri="{FF2B5EF4-FFF2-40B4-BE49-F238E27FC236}">
                <a16:creationId xmlns:a16="http://schemas.microsoft.com/office/drawing/2014/main" id="{BBDCFD28-19FC-80E1-4688-F1564809D0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844675"/>
            <a:ext cx="7932738" cy="3484563"/>
          </a:xfr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SassoonPrimaryInfant" pitchFamily="2" charset="0"/>
              </a:rPr>
              <a:t>Monday 7</a:t>
            </a:r>
            <a:r>
              <a:rPr lang="en-GB" sz="2800" baseline="30000" dirty="0">
                <a:solidFill>
                  <a:schemeClr val="tx1"/>
                </a:solidFill>
                <a:latin typeface="SassoonPrimaryInfant" pitchFamily="2" charset="0"/>
              </a:rPr>
              <a:t>th</a:t>
            </a:r>
            <a:r>
              <a:rPr lang="en-GB" sz="2800" dirty="0">
                <a:solidFill>
                  <a:schemeClr val="tx1"/>
                </a:solidFill>
                <a:latin typeface="SassoonPrimaryInfant" pitchFamily="2" charset="0"/>
              </a:rPr>
              <a:t> April – Friday 11</a:t>
            </a:r>
            <a:r>
              <a:rPr lang="en-GB" sz="2800" baseline="30000" dirty="0">
                <a:solidFill>
                  <a:schemeClr val="tx1"/>
                </a:solidFill>
                <a:latin typeface="SassoonPrimaryInfant" pitchFamily="2" charset="0"/>
              </a:rPr>
              <a:t>th</a:t>
            </a:r>
            <a:r>
              <a:rPr lang="en-GB" sz="2800" dirty="0">
                <a:solidFill>
                  <a:schemeClr val="tx1"/>
                </a:solidFill>
                <a:latin typeface="SassoonPrimaryInfant" pitchFamily="2" charset="0"/>
              </a:rPr>
              <a:t> April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SassoonPrimaryInfant" pitchFamily="2" charset="0"/>
              </a:rPr>
              <a:t>Extreme Outdoor Adventure Activities in Snowdonia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800" dirty="0">
              <a:solidFill>
                <a:schemeClr val="tx1"/>
              </a:solidFill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Meeting: Wednesday 18</a:t>
            </a:r>
            <a:r>
              <a:rPr lang="en-GB" sz="2800" b="1" baseline="30000" dirty="0">
                <a:solidFill>
                  <a:schemeClr val="tx1"/>
                </a:solidFill>
                <a:latin typeface="SassoonPrimaryInfant" pitchFamily="2" charset="0"/>
              </a:rPr>
              <a:t>th</a:t>
            </a:r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 September 6pm</a:t>
            </a:r>
          </a:p>
        </p:txBody>
      </p:sp>
      <p:sp>
        <p:nvSpPr>
          <p:cNvPr id="14341" name="Rectangle 2">
            <a:extLst>
              <a:ext uri="{FF2B5EF4-FFF2-40B4-BE49-F238E27FC236}">
                <a16:creationId xmlns:a16="http://schemas.microsoft.com/office/drawing/2014/main" id="{4DC1754D-4231-3918-F6FE-22E80D8F56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368300"/>
            <a:ext cx="5935663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5400" b="1" u="sng">
                <a:latin typeface="SassoonPrimaryInfant" pitchFamily="2" charset="0"/>
              </a:rPr>
              <a:t>Year 7 Residential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10315919-F536-DA71-A39B-E5D0D7A7A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2225" y="260350"/>
            <a:ext cx="39385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 b="1">
                <a:latin typeface="SassoonPrimaryInfant" pitchFamily="2" charset="0"/>
              </a:rPr>
              <a:t>Year 7 Website</a:t>
            </a:r>
          </a:p>
        </p:txBody>
      </p:sp>
      <p:pic>
        <p:nvPicPr>
          <p:cNvPr id="13315" name="Picture 1">
            <a:hlinkClick r:id="rId2"/>
            <a:extLst>
              <a:ext uri="{FF2B5EF4-FFF2-40B4-BE49-F238E27FC236}">
                <a16:creationId xmlns:a16="http://schemas.microsoft.com/office/drawing/2014/main" id="{7E15616C-B527-CE35-09BD-D120E80CC2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12875"/>
            <a:ext cx="8561388" cy="446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>
            <a:extLst>
              <a:ext uri="{FF2B5EF4-FFF2-40B4-BE49-F238E27FC236}">
                <a16:creationId xmlns:a16="http://schemas.microsoft.com/office/drawing/2014/main" id="{5701BAAB-7678-16E6-1FE2-AF4D89647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10287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AutoShape 2">
            <a:extLst>
              <a:ext uri="{FF2B5EF4-FFF2-40B4-BE49-F238E27FC236}">
                <a16:creationId xmlns:a16="http://schemas.microsoft.com/office/drawing/2014/main" id="{02F11735-2322-1B96-B98B-6256F099E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813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15364" name="Rectangle 2">
            <a:extLst>
              <a:ext uri="{FF2B5EF4-FFF2-40B4-BE49-F238E27FC236}">
                <a16:creationId xmlns:a16="http://schemas.microsoft.com/office/drawing/2014/main" id="{46A9D504-E25A-4AFB-39F2-0AFD60519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115888"/>
            <a:ext cx="60674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5400" b="1">
                <a:latin typeface="SassoonPrimaryInfant" pitchFamily="2" charset="0"/>
              </a:rPr>
              <a:t>After School Clubs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71FF11-D58E-1650-F1A2-5C3FF96E16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6064" y="1039813"/>
            <a:ext cx="6591871" cy="4443958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>
            <a:extLst>
              <a:ext uri="{FF2B5EF4-FFF2-40B4-BE49-F238E27FC236}">
                <a16:creationId xmlns:a16="http://schemas.microsoft.com/office/drawing/2014/main" id="{5701BAAB-7678-16E6-1FE2-AF4D89647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1028700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AutoShape 2">
            <a:extLst>
              <a:ext uri="{FF2B5EF4-FFF2-40B4-BE49-F238E27FC236}">
                <a16:creationId xmlns:a16="http://schemas.microsoft.com/office/drawing/2014/main" id="{02F11735-2322-1B96-B98B-6256F099E2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813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15364" name="Rectangle 2">
            <a:extLst>
              <a:ext uri="{FF2B5EF4-FFF2-40B4-BE49-F238E27FC236}">
                <a16:creationId xmlns:a16="http://schemas.microsoft.com/office/drawing/2014/main" id="{46A9D504-E25A-4AFB-39F2-0AFD60519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115888"/>
            <a:ext cx="60674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5400" b="1">
                <a:latin typeface="SassoonPrimaryInfant" pitchFamily="2" charset="0"/>
              </a:rPr>
              <a:t>After School Clubs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614968-8F0F-8338-2330-6BF8A6161C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94" y="1340768"/>
            <a:ext cx="8858878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002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>
            <a:extLst>
              <a:ext uri="{FF2B5EF4-FFF2-40B4-BE49-F238E27FC236}">
                <a16:creationId xmlns:a16="http://schemas.microsoft.com/office/drawing/2014/main" id="{0D978F8F-5281-0D00-D3FA-6E2ABE040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3825"/>
            <a:ext cx="1158875" cy="113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AutoShape 2">
            <a:extLst>
              <a:ext uri="{FF2B5EF4-FFF2-40B4-BE49-F238E27FC236}">
                <a16:creationId xmlns:a16="http://schemas.microsoft.com/office/drawing/2014/main" id="{1B4BC609-8422-51A8-EF52-133CEB4868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813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id="{7180953F-0E78-7FA3-BD6C-A2F2AE040A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1513" y="171450"/>
            <a:ext cx="34321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5400" b="1">
                <a:latin typeface="SassoonPrimaryInfant" pitchFamily="2" charset="0"/>
              </a:rPr>
              <a:t>Key Dates</a:t>
            </a:r>
          </a:p>
        </p:txBody>
      </p:sp>
      <p:pic>
        <p:nvPicPr>
          <p:cNvPr id="16389" name="Picture 2">
            <a:extLst>
              <a:ext uri="{FF2B5EF4-FFF2-40B4-BE49-F238E27FC236}">
                <a16:creationId xmlns:a16="http://schemas.microsoft.com/office/drawing/2014/main" id="{094619F1-FE06-E74B-73A2-001DA876C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388" y="1412875"/>
            <a:ext cx="8531225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246C5D29-622C-58EC-EA72-A8BD892AB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98425"/>
            <a:ext cx="8229600" cy="633413"/>
          </a:xfrm>
        </p:spPr>
        <p:txBody>
          <a:bodyPr/>
          <a:lstStyle/>
          <a:p>
            <a:r>
              <a:rPr lang="en-GB" altLang="en-US" b="1">
                <a:latin typeface="SassoonPrimaryInfant" pitchFamily="2" charset="0"/>
              </a:rPr>
              <a:t>Breakfast club</a:t>
            </a:r>
          </a:p>
        </p:txBody>
      </p:sp>
      <p:pic>
        <p:nvPicPr>
          <p:cNvPr id="17411" name="Picture 3">
            <a:extLst>
              <a:ext uri="{FF2B5EF4-FFF2-40B4-BE49-F238E27FC236}">
                <a16:creationId xmlns:a16="http://schemas.microsoft.com/office/drawing/2014/main" id="{DB55A26F-23B5-8203-ECF2-924EFE7BE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3825"/>
            <a:ext cx="1168400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AutoShape 2">
            <a:extLst>
              <a:ext uri="{FF2B5EF4-FFF2-40B4-BE49-F238E27FC236}">
                <a16:creationId xmlns:a16="http://schemas.microsoft.com/office/drawing/2014/main" id="{67082212-AABA-AEF0-9F7B-B62D5A71D0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813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pic>
        <p:nvPicPr>
          <p:cNvPr id="17413" name="Picture 9">
            <a:extLst>
              <a:ext uri="{FF2B5EF4-FFF2-40B4-BE49-F238E27FC236}">
                <a16:creationId xmlns:a16="http://schemas.microsoft.com/office/drawing/2014/main" id="{1A0C6E5B-2FAE-5766-B992-823C16F89F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696913"/>
            <a:ext cx="5286375" cy="537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10">
            <a:extLst>
              <a:ext uri="{FF2B5EF4-FFF2-40B4-BE49-F238E27FC236}">
                <a16:creationId xmlns:a16="http://schemas.microsoft.com/office/drawing/2014/main" id="{ED2F9829-32BF-381E-AE88-AEB62D8C84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143375"/>
            <a:ext cx="1514475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1">
            <a:extLst>
              <a:ext uri="{FF2B5EF4-FFF2-40B4-BE49-F238E27FC236}">
                <a16:creationId xmlns:a16="http://schemas.microsoft.com/office/drawing/2014/main" id="{5FDA8263-9CE2-EE71-580C-79EF436DB0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065588"/>
            <a:ext cx="262890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6" name="TextBox 12">
            <a:extLst>
              <a:ext uri="{FF2B5EF4-FFF2-40B4-BE49-F238E27FC236}">
                <a16:creationId xmlns:a16="http://schemas.microsoft.com/office/drawing/2014/main" id="{D582982D-10D0-26A4-2FD4-F296E0C25E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75" y="1681163"/>
            <a:ext cx="2547938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PrimaryInfant" pitchFamily="2" charset="0"/>
              </a:rPr>
              <a:t>Breakfast club from 7:45am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1800">
              <a:latin typeface="SassoonPrimaryInfant" pitchFamily="2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1800">
                <a:latin typeface="SassoonPrimaryInfant" pitchFamily="2" charset="0"/>
              </a:rPr>
              <a:t>Otherwise, come onto the playground from 8:15 – 8:25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FAE0E200-6752-1760-14FD-DBED847251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>
                <a:latin typeface="SassoonPrimaryInfant" pitchFamily="2" charset="0"/>
              </a:rPr>
              <a:t>Communication</a:t>
            </a:r>
          </a:p>
        </p:txBody>
      </p:sp>
      <p:pic>
        <p:nvPicPr>
          <p:cNvPr id="19459" name="Picture 3">
            <a:extLst>
              <a:ext uri="{FF2B5EF4-FFF2-40B4-BE49-F238E27FC236}">
                <a16:creationId xmlns:a16="http://schemas.microsoft.com/office/drawing/2014/main" id="{671F5CB2-B6E7-8387-9BCF-3919E12C8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99" y="1406152"/>
            <a:ext cx="286702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>
            <a:extLst>
              <a:ext uri="{FF2B5EF4-FFF2-40B4-BE49-F238E27FC236}">
                <a16:creationId xmlns:a16="http://schemas.microsoft.com/office/drawing/2014/main" id="{B775E226-F799-BE0D-8C3E-5BC053159B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21" y="4221088"/>
            <a:ext cx="18097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>
            <a:extLst>
              <a:ext uri="{FF2B5EF4-FFF2-40B4-BE49-F238E27FC236}">
                <a16:creationId xmlns:a16="http://schemas.microsoft.com/office/drawing/2014/main" id="{315EEF5D-BE80-9D95-2C08-FFC3D6007F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490" y="3115791"/>
            <a:ext cx="2266950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E6EDB1C-980D-219C-7736-2B09A1AE81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2120" y="2033225"/>
            <a:ext cx="3178308" cy="3622654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>
            <a:extLst>
              <a:ext uri="{FF2B5EF4-FFF2-40B4-BE49-F238E27FC236}">
                <a16:creationId xmlns:a16="http://schemas.microsoft.com/office/drawing/2014/main" id="{4D0B890D-7243-CB82-4FC0-10C1641DE0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23825"/>
            <a:ext cx="1439862" cy="141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AutoShape 2">
            <a:extLst>
              <a:ext uri="{FF2B5EF4-FFF2-40B4-BE49-F238E27FC236}">
                <a16:creationId xmlns:a16="http://schemas.microsoft.com/office/drawing/2014/main" id="{2CEBAE24-7497-4C77-C377-E08213070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1813" y="5661025"/>
            <a:ext cx="8361362" cy="936625"/>
          </a:xfrm>
          <a:prstGeom prst="ribbon">
            <a:avLst>
              <a:gd name="adj1" fmla="val 27394"/>
              <a:gd name="adj2" fmla="val 71685"/>
            </a:avLst>
          </a:prstGeom>
          <a:solidFill>
            <a:srgbClr val="ECECEC"/>
          </a:solidFill>
          <a:ln w="254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lIns="36576" tIns="36576" rIns="36576" bIns="36576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Inspire. </a:t>
            </a:r>
            <a:r>
              <a:rPr lang="en-GB" altLang="en-US" b="1">
                <a:solidFill>
                  <a:srgbClr val="5316EA"/>
                </a:solidFill>
                <a:latin typeface="Comic Sans MS" panose="030F0702030302020204" pitchFamily="66" charset="0"/>
              </a:rPr>
              <a:t>Challenge. </a:t>
            </a:r>
            <a:r>
              <a:rPr lang="en-GB" altLang="en-US" b="1">
                <a:solidFill>
                  <a:srgbClr val="FF0000"/>
                </a:solidFill>
                <a:latin typeface="Comic Sans MS" panose="030F0702030302020204" pitchFamily="66" charset="0"/>
              </a:rPr>
              <a:t>Achieve.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/>
              <a:t> </a:t>
            </a:r>
          </a:p>
        </p:txBody>
      </p:sp>
      <p:sp>
        <p:nvSpPr>
          <p:cNvPr id="7" name="Content Placeholder 9">
            <a:extLst>
              <a:ext uri="{FF2B5EF4-FFF2-40B4-BE49-F238E27FC236}">
                <a16:creationId xmlns:a16="http://schemas.microsoft.com/office/drawing/2014/main" id="{A8627234-438A-2024-71F5-8AC4A5C8C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628775"/>
            <a:ext cx="7932738" cy="3700463"/>
          </a:xfrm>
          <a:ln w="7620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dirty="0">
                <a:solidFill>
                  <a:schemeClr val="tx1"/>
                </a:solidFill>
                <a:latin typeface="SassoonPrimaryInfant" pitchFamily="2" charset="0"/>
              </a:rPr>
              <a:t>What is going to happen next?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sz="2000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dirty="0">
                <a:solidFill>
                  <a:schemeClr val="tx1"/>
                </a:solidFill>
                <a:latin typeface="SassoonPrimaryInfant" pitchFamily="2" charset="0"/>
              </a:rPr>
              <a:t>7LC – MFL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dirty="0">
                <a:solidFill>
                  <a:schemeClr val="tx1"/>
                </a:solidFill>
                <a:latin typeface="SassoonPrimaryInfant" pitchFamily="2" charset="0"/>
              </a:rPr>
              <a:t>7AU – Science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dirty="0">
                <a:solidFill>
                  <a:schemeClr val="tx1"/>
                </a:solidFill>
                <a:latin typeface="SassoonPrimaryInfant" pitchFamily="2" charset="0"/>
              </a:rPr>
              <a:t>7MB – Humanities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dirty="0">
                <a:solidFill>
                  <a:schemeClr val="tx1"/>
                </a:solidFill>
                <a:latin typeface="SassoonPrimaryInfant" pitchFamily="2" charset="0"/>
              </a:rPr>
              <a:t>7LP – Art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2000" dirty="0">
                <a:solidFill>
                  <a:schemeClr val="tx1"/>
                </a:solidFill>
                <a:latin typeface="SassoonPrimaryInfant" pitchFamily="2" charset="0"/>
              </a:rPr>
              <a:t>7LV – PSHE</a:t>
            </a:r>
          </a:p>
        </p:txBody>
      </p:sp>
      <p:sp>
        <p:nvSpPr>
          <p:cNvPr id="18437" name="Rectangle 2">
            <a:extLst>
              <a:ext uri="{FF2B5EF4-FFF2-40B4-BE49-F238E27FC236}">
                <a16:creationId xmlns:a16="http://schemas.microsoft.com/office/drawing/2014/main" id="{39C4DB3E-93B2-88E3-4548-66483198BF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24075" y="611188"/>
            <a:ext cx="56673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Berlin Sans FB" panose="020E0602020502020306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Berlin Sans FB" panose="020E0602020502020306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Berlin Sans FB" panose="020E0602020502020306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Berlin Sans FB" panose="020E0602020502020306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5400" b="1">
                <a:latin typeface="SassoonPrimaryInfant" pitchFamily="2" charset="0"/>
              </a:rPr>
              <a:t>Visiting the class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Ben\Desktop\jigsaws\jigsaw.jpg">
            <a:extLst>
              <a:ext uri="{FF2B5EF4-FFF2-40B4-BE49-F238E27FC236}">
                <a16:creationId xmlns:a16="http://schemas.microsoft.com/office/drawing/2014/main" id="{2F3BB9E6-AC82-8D66-A302-81564E3AC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572625" cy="668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Westacre PPT">
      <a:majorFont>
        <a:latin typeface="Berlin Sans FB Demi"/>
        <a:ea typeface=""/>
        <a:cs typeface=""/>
      </a:majorFont>
      <a:minorFont>
        <a:latin typeface="Berlin Sans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872D1849F5D148B26C532B3CC6DEDD" ma:contentTypeVersion="13" ma:contentTypeDescription="Create a new document." ma:contentTypeScope="" ma:versionID="b9a3ed6cf337a3dad8e613c830c9b6c6">
  <xsd:schema xmlns:xsd="http://www.w3.org/2001/XMLSchema" xmlns:xs="http://www.w3.org/2001/XMLSchema" xmlns:p="http://schemas.microsoft.com/office/2006/metadata/properties" xmlns:ns2="9c7bc9da-ca85-4db4-a9bc-7a96d23e2fc4" xmlns:ns3="5e062627-8e20-40d6-9a5b-f64ab6255ea3" targetNamespace="http://schemas.microsoft.com/office/2006/metadata/properties" ma:root="true" ma:fieldsID="6f5a0d579c584fd00e25ebf18f5e3a4b" ns2:_="" ns3:_="">
    <xsd:import namespace="9c7bc9da-ca85-4db4-a9bc-7a96d23e2fc4"/>
    <xsd:import namespace="5e062627-8e20-40d6-9a5b-f64ab6255e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7bc9da-ca85-4db4-a9bc-7a96d23e2f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9141296-dbbd-4d35-bb66-ba3012ccc5a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062627-8e20-40d6-9a5b-f64ab6255ea3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c2396c8a-b74d-4b4e-a1d1-dd134bd3f327}" ma:internalName="TaxCatchAll" ma:showField="CatchAllData" ma:web="5e062627-8e20-40d6-9a5b-f64ab6255e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DBCE999-375B-4F52-9907-CA8CF05CC8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7bc9da-ca85-4db4-a9bc-7a96d23e2fc4"/>
    <ds:schemaRef ds:uri="5e062627-8e20-40d6-9a5b-f64ab6255e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E977407-0524-432F-957A-2A97A1F25D4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2908</TotalTime>
  <Words>458</Words>
  <Application>Microsoft Office PowerPoint</Application>
  <PresentationFormat>On-screen Show (4:3)</PresentationFormat>
  <Paragraphs>79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Berlin Sans FB</vt:lpstr>
      <vt:lpstr>Berlin Sans FB Demi</vt:lpstr>
      <vt:lpstr>Calibri</vt:lpstr>
      <vt:lpstr>Comic Sans MS</vt:lpstr>
      <vt:lpstr>Sassoon Infant Std</vt:lpstr>
      <vt:lpstr>SassoonPrimaryInfant</vt:lpstr>
      <vt:lpstr>Office Theme</vt:lpstr>
      <vt:lpstr>PowerPoint Presentation</vt:lpstr>
      <vt:lpstr>Introducing Year 7  Mrs Page – Head of Year Miss Constable – 7LC Mrs Pledger – 7LP Mrs Underhill – 7AU Mrs Bird &amp; Mrs McDiarmid – 7MB Miss Vaughan – 7LV  We are ably supported by many  other teaching staff and teaching assistants.</vt:lpstr>
      <vt:lpstr>Expectations: Building on from Year 6</vt:lpstr>
      <vt:lpstr>PE Kit</vt:lpstr>
      <vt:lpstr>School Uniform</vt:lpstr>
      <vt:lpstr>What’s different in Year 7?</vt:lpstr>
      <vt:lpstr>PowerPoint Presentation</vt:lpstr>
      <vt:lpstr>PowerPoint Presentation</vt:lpstr>
      <vt:lpstr>Trips / Events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Breakfast club</vt:lpstr>
      <vt:lpstr>Communication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Handling Data</dc:title>
  <dc:creator>Katie Brooker</dc:creator>
  <cp:lastModifiedBy>Bryony PAGE</cp:lastModifiedBy>
  <cp:revision>201</cp:revision>
  <cp:lastPrinted>2013-12-09T10:51:36Z</cp:lastPrinted>
  <dcterms:created xsi:type="dcterms:W3CDTF">2012-02-11T23:07:43Z</dcterms:created>
  <dcterms:modified xsi:type="dcterms:W3CDTF">2024-09-10T07:16:23Z</dcterms:modified>
</cp:coreProperties>
</file>