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7" r:id="rId2"/>
    <p:sldId id="268" r:id="rId3"/>
    <p:sldId id="269" r:id="rId4"/>
    <p:sldId id="270" r:id="rId5"/>
    <p:sldId id="295" r:id="rId6"/>
    <p:sldId id="285" r:id="rId7"/>
    <p:sldId id="276" r:id="rId8"/>
    <p:sldId id="271" r:id="rId9"/>
    <p:sldId id="272" r:id="rId10"/>
    <p:sldId id="275" r:id="rId11"/>
    <p:sldId id="289" r:id="rId12"/>
    <p:sldId id="291" r:id="rId13"/>
    <p:sldId id="293" r:id="rId14"/>
    <p:sldId id="284" r:id="rId15"/>
    <p:sldId id="273" r:id="rId16"/>
    <p:sldId id="278" r:id="rId17"/>
  </p:sldIdLst>
  <p:sldSz cx="9144000" cy="6858000" type="screen4x3"/>
  <p:notesSz cx="6819900" cy="9918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C2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96" autoAdjust="0"/>
    <p:restoredTop sz="99645" autoAdjust="0"/>
  </p:normalViewPr>
  <p:slideViewPr>
    <p:cSldViewPr snapToGrid="0">
      <p:cViewPr varScale="1">
        <p:scale>
          <a:sx n="91" d="100"/>
          <a:sy n="91" d="100"/>
        </p:scale>
        <p:origin x="60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04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024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67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9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207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48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06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10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965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953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6133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968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6248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088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205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366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9A735-D9F8-4F1F-981B-0641C72C136B}" type="datetimeFigureOut">
              <a:rPr lang="en-GB" smtClean="0"/>
              <a:t>13/02/2020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1941881-3979-4887-929F-25F3444DAB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69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g"/><Relationship Id="rId7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ved=2ahUKEwj2uKiZ1LjgAhUDTBoKHfk-C2UQjRx6BAgBEAU&amp;url=https://www.gograph.com/vector-clip-art/wizard.html&amp;psig=AOvVaw1UQaMqmCtcoIya9UdB2BPk&amp;ust=1550145518041678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hyperlink" Target="https://www.google.co.uk/url?sa=i&amp;rct=j&amp;q=&amp;esrc=s&amp;source=images&amp;cd=&amp;ved=2ahUKEwj2uKiZ1LjgAhUDTBoKHfk-C2UQjRx6BAgBEAU&amp;url=https://www.gograph.com/vector-clip-art/wizard.html&amp;psig=AOvVaw1UQaMqmCtcoIya9UdB2BPk&amp;ust=1550145518041678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893809" y="2039767"/>
            <a:ext cx="7356863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5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SassoonPrimaryInfant" pitchFamily="2" charset="0"/>
              </a:rPr>
              <a:t>Special</a:t>
            </a:r>
            <a:r>
              <a:rPr kumimoji="0" lang="en-GB" altLang="en-US" sz="50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SassoonPrimaryInfant" pitchFamily="2" charset="0"/>
              </a:rPr>
              <a:t> Educational Needs provision at </a:t>
            </a:r>
            <a:r>
              <a:rPr kumimoji="0" lang="en-GB" altLang="en-US" sz="5000" b="1" i="0" u="none" strike="noStrike" cap="none" normalizeH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SassoonPrimaryInfant" pitchFamily="2" charset="0"/>
              </a:rPr>
              <a:t>Westacre</a:t>
            </a:r>
            <a:r>
              <a:rPr kumimoji="0" lang="en-GB" altLang="en-US" sz="50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SassoonPrimaryInfant" pitchFamily="2" charset="0"/>
              </a:rPr>
              <a:t> Middle School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3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893809" y="1905655"/>
            <a:ext cx="7356863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000" b="1" dirty="0" smtClean="0">
                <a:solidFill>
                  <a:srgbClr val="C00000"/>
                </a:solidFill>
                <a:latin typeface="SassoonPrimaryInfant" pitchFamily="2" charset="0"/>
              </a:rPr>
              <a:t>Meet Our Team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97375" y="4949482"/>
            <a:ext cx="14702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SassoonPrimaryInfant" pitchFamily="2" charset="0"/>
              </a:rPr>
              <a:t>Miss Brighton</a:t>
            </a:r>
          </a:p>
          <a:p>
            <a:r>
              <a:rPr lang="en-GB" b="1" dirty="0" err="1" smtClean="0">
                <a:solidFill>
                  <a:srgbClr val="002060"/>
                </a:solidFill>
                <a:latin typeface="SassoonPrimaryInfant" pitchFamily="2" charset="0"/>
              </a:rPr>
              <a:t>SENCo</a:t>
            </a:r>
            <a:endParaRPr lang="en-GB" b="1" dirty="0" smtClean="0">
              <a:solidFill>
                <a:srgbClr val="002060"/>
              </a:solidFill>
              <a:latin typeface="SassoonPrimaryInfant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65049" y="4966299"/>
            <a:ext cx="24112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SassoonPrimaryInfant" pitchFamily="2" charset="0"/>
              </a:rPr>
              <a:t>Mrs MacPherson</a:t>
            </a:r>
          </a:p>
          <a:p>
            <a:r>
              <a:rPr lang="en-GB" b="1" dirty="0" smtClean="0">
                <a:solidFill>
                  <a:srgbClr val="002060"/>
                </a:solidFill>
                <a:latin typeface="SassoonPrimaryInfant" pitchFamily="2" charset="0"/>
              </a:rPr>
              <a:t>SEN Admin Manager</a:t>
            </a:r>
          </a:p>
          <a:p>
            <a:r>
              <a:rPr lang="en-GB" dirty="0" smtClean="0">
                <a:solidFill>
                  <a:srgbClr val="002060"/>
                </a:solidFill>
                <a:latin typeface="SassoonPrimaryInfant" pitchFamily="2" charset="0"/>
              </a:rPr>
              <a:t>Teaching Assistant</a:t>
            </a:r>
            <a:endParaRPr lang="en-GB" dirty="0">
              <a:solidFill>
                <a:srgbClr val="002060"/>
              </a:solidFill>
              <a:latin typeface="SassoonPrimaryInfant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55667" y="48750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b="1" dirty="0" smtClean="0">
              <a:solidFill>
                <a:srgbClr val="002060"/>
              </a:solidFill>
              <a:latin typeface="SassoonPrimaryInfant" pitchFamily="2" charset="0"/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3"/>
          <a:srcRect l="41214" t="31317" r="42832" b="33820"/>
          <a:stretch/>
        </p:blipFill>
        <p:spPr bwMode="auto">
          <a:xfrm>
            <a:off x="2590647" y="3020223"/>
            <a:ext cx="1390650" cy="17087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/>
          <p:cNvPicPr/>
          <p:nvPr/>
        </p:nvPicPr>
        <p:blipFill rotWithShape="1">
          <a:blip r:embed="rId4"/>
          <a:srcRect l="41381" t="31614" r="42499" b="34114"/>
          <a:stretch/>
        </p:blipFill>
        <p:spPr bwMode="auto">
          <a:xfrm>
            <a:off x="4711047" y="3021908"/>
            <a:ext cx="1419225" cy="1696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6411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893809" y="1828381"/>
            <a:ext cx="7356863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Our SEN Register 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2832" y="2430900"/>
            <a:ext cx="789814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en-GB" sz="1400" dirty="0" smtClean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latin typeface="SassoonPrimaryInfant" pitchFamily="2" charset="0"/>
              </a:rPr>
              <a:t>SEN Support</a:t>
            </a:r>
          </a:p>
          <a:p>
            <a:r>
              <a:rPr lang="en-GB" sz="1400" dirty="0"/>
              <a:t>A child or young person has special educational needs if he or she has a learning difficulty or disability which calls for special educational provision to be made for him or her.</a:t>
            </a:r>
          </a:p>
          <a:p>
            <a:r>
              <a:rPr lang="en-GB" sz="1400" dirty="0"/>
              <a:t>A child has a learning difficulty or disability if he or she has significantly greater difficulty in learning than the majority of others of the same age or has a disability which prevents or hinders them from making using of the facilities in a mainstream school</a:t>
            </a:r>
            <a:r>
              <a:rPr lang="en-GB" sz="1400" dirty="0" smtClean="0"/>
              <a:t>.</a:t>
            </a:r>
            <a:endParaRPr lang="en-GB" sz="1400" dirty="0"/>
          </a:p>
          <a:p>
            <a:r>
              <a:rPr lang="en-GB" sz="1400" dirty="0"/>
              <a:t>SEN provision is that which is additional to or different from that made generally for others of the same age in mainstream </a:t>
            </a:r>
            <a:r>
              <a:rPr lang="en-GB" sz="1400" dirty="0" smtClean="0"/>
              <a:t>schools. </a:t>
            </a:r>
            <a:r>
              <a:rPr lang="en-GB" sz="1400" dirty="0" smtClean="0">
                <a:latin typeface="SassoonPrimaryInfant" pitchFamily="2" charset="0"/>
              </a:rPr>
              <a:t>The </a:t>
            </a:r>
            <a:r>
              <a:rPr lang="en-GB" sz="1400" dirty="0">
                <a:latin typeface="SassoonPrimaryInfant" pitchFamily="2" charset="0"/>
              </a:rPr>
              <a:t>use of outside agencies very much depends upon the individual </a:t>
            </a:r>
            <a:r>
              <a:rPr lang="en-GB" sz="1400" dirty="0" smtClean="0">
                <a:latin typeface="SassoonPrimaryInfant" pitchFamily="2" charset="0"/>
              </a:rPr>
              <a:t>needs.  </a:t>
            </a:r>
            <a:endParaRPr lang="en-GB" sz="14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latin typeface="SassoonPrimaryInfant" pitchFamily="2" charset="0"/>
              </a:rPr>
              <a:t>Education, Health and Care </a:t>
            </a:r>
            <a:r>
              <a:rPr lang="en-GB" sz="2000" b="1" dirty="0" smtClean="0">
                <a:latin typeface="SassoonPrimaryInfant" pitchFamily="2" charset="0"/>
              </a:rPr>
              <a:t>Plan</a:t>
            </a:r>
          </a:p>
          <a:p>
            <a:r>
              <a:rPr lang="en-GB" sz="1600" dirty="0" smtClean="0"/>
              <a:t>An </a:t>
            </a:r>
            <a:r>
              <a:rPr lang="en-GB" sz="1600" dirty="0"/>
              <a:t>education, health and care (EHC) plan is for children and young people aged up to 25 who need more support than is available through </a:t>
            </a:r>
            <a:r>
              <a:rPr lang="en-GB" sz="1600" dirty="0" smtClean="0"/>
              <a:t>SEN Support.  They identify </a:t>
            </a:r>
            <a:r>
              <a:rPr lang="en-GB" sz="1600" dirty="0"/>
              <a:t>educational, health and social needs and set out the additional support to meet those needs</a:t>
            </a:r>
            <a:r>
              <a:rPr lang="en-GB" dirty="0">
                <a:latin typeface="SassoonPrimaryInfant" pitchFamily="2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000" b="1" dirty="0" smtClean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15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843321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000" b="1" dirty="0" smtClean="0">
                <a:solidFill>
                  <a:srgbClr val="C00000"/>
                </a:solidFill>
                <a:latin typeface="SassoonPrimaryInfant" pitchFamily="2" charset="0"/>
              </a:rPr>
              <a:t>Individual Provision Maps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8591" t="16772" r="18170" b="9228"/>
          <a:stretch/>
        </p:blipFill>
        <p:spPr>
          <a:xfrm>
            <a:off x="824248" y="2932386"/>
            <a:ext cx="7456868" cy="490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8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Inclusive Classrooms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5953">
            <a:off x="364212" y="3035950"/>
            <a:ext cx="1524000" cy="152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567" y="5128064"/>
            <a:ext cx="2846726" cy="11154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957" y="3085353"/>
            <a:ext cx="3837220" cy="13372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6" y="4976953"/>
            <a:ext cx="3622431" cy="12557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b="24969"/>
          <a:stretch/>
        </p:blipFill>
        <p:spPr>
          <a:xfrm>
            <a:off x="6606598" y="2861720"/>
            <a:ext cx="1921963" cy="240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0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en-GB" altLang="en-US" sz="5400" b="1" dirty="0">
                <a:solidFill>
                  <a:srgbClr val="C00000"/>
                </a:solidFill>
                <a:latin typeface="SassoonPrimaryInfant" pitchFamily="2" charset="0"/>
                <a:ea typeface="+mn-ea"/>
                <a:cs typeface="+mn-cs"/>
              </a:rPr>
              <a:t>Inclusive Classrooms</a:t>
            </a:r>
            <a:r>
              <a:rPr lang="en-US" altLang="en-US" sz="20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/>
            </a:r>
            <a:br>
              <a:rPr lang="en-US" altLang="en-US" sz="20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2906" y="2637533"/>
            <a:ext cx="2682472" cy="3292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09472"/>
            <a:ext cx="2712603" cy="27126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5206" y="1809472"/>
            <a:ext cx="3792041" cy="270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85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ICT in the Classroom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6483">
            <a:off x="6690572" y="4790987"/>
            <a:ext cx="2266146" cy="22661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978" y="3269607"/>
            <a:ext cx="3541014" cy="221060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92" y="2814102"/>
            <a:ext cx="2648425" cy="20815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202"/>
          <a:stretch/>
        </p:blipFill>
        <p:spPr>
          <a:xfrm>
            <a:off x="3866091" y="5806467"/>
            <a:ext cx="1386095" cy="952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090" y="2683703"/>
            <a:ext cx="2028825" cy="20288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16" y="4582773"/>
            <a:ext cx="2343150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13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Improving Reading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348">
            <a:off x="21582" y="3628055"/>
            <a:ext cx="2918651" cy="15340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57" y="3027380"/>
            <a:ext cx="704850" cy="704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694" y="4356250"/>
            <a:ext cx="2826889" cy="8854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802">
            <a:off x="6823117" y="3699355"/>
            <a:ext cx="1937212" cy="16853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397" y="2956539"/>
            <a:ext cx="2019048" cy="11301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687" y="2905166"/>
            <a:ext cx="2381298" cy="10489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93818" y="5658601"/>
            <a:ext cx="3345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7030A0"/>
                </a:solidFill>
              </a:rPr>
              <a:t>Reading detectives</a:t>
            </a:r>
            <a:endParaRPr lang="en-GB" sz="2800" dirty="0">
              <a:solidFill>
                <a:srgbClr val="7030A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84176" y="5241717"/>
            <a:ext cx="1353898" cy="109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9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Improving Spelling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28" y="3840589"/>
            <a:ext cx="2050339" cy="20503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95" y="3201869"/>
            <a:ext cx="2786853" cy="27354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5476" t="17511" r="24932" b="5005"/>
          <a:stretch/>
        </p:blipFill>
        <p:spPr>
          <a:xfrm>
            <a:off x="4782963" y="2790379"/>
            <a:ext cx="4073546" cy="355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68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Speech and Language Interventions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0271">
            <a:off x="483760" y="3671896"/>
            <a:ext cx="2564769" cy="18257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809">
            <a:off x="6671180" y="3651874"/>
            <a:ext cx="2140070" cy="17846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0738" y="5122877"/>
            <a:ext cx="3848637" cy="1371791"/>
          </a:xfrm>
          <a:prstGeom prst="rect">
            <a:avLst/>
          </a:prstGeom>
        </p:spPr>
      </p:pic>
      <p:pic>
        <p:nvPicPr>
          <p:cNvPr id="12" name="Picture 11" descr="Image result for wizard clip art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226" y="4942305"/>
            <a:ext cx="1624330" cy="15011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710152" y="4498428"/>
            <a:ext cx="1723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Pre-teach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577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Cognition and Learning Interventions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738" y="5122877"/>
            <a:ext cx="3848637" cy="1371791"/>
          </a:xfrm>
          <a:prstGeom prst="rect">
            <a:avLst/>
          </a:prstGeom>
        </p:spPr>
      </p:pic>
      <p:pic>
        <p:nvPicPr>
          <p:cNvPr id="12" name="Picture 11" descr="Image result for wizard clip art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226" y="4942305"/>
            <a:ext cx="1624330" cy="15011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710152" y="4498428"/>
            <a:ext cx="1723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Pre-teach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817" y="3546380"/>
            <a:ext cx="2859272" cy="14936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2088" y="3546380"/>
            <a:ext cx="2048434" cy="204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10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assoonPrimaryInfant" pitchFamily="2" charset="0"/>
                <a:ea typeface="+mn-ea"/>
                <a:cs typeface="+mn-cs"/>
              </a:rPr>
              <a:t>Sensory and Physical</a:t>
            </a:r>
            <a:r>
              <a:rPr kumimoji="0" lang="en-GB" altLang="en-US" sz="5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assoonPrimaryInfant" pitchFamily="2" charset="0"/>
                <a:ea typeface="+mn-ea"/>
                <a:cs typeface="+mn-cs"/>
              </a:rPr>
              <a:t> </a:t>
            </a:r>
            <a:r>
              <a:rPr kumimoji="0" lang="en-GB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assoonPrimaryInfant" pitchFamily="2" charset="0"/>
                <a:ea typeface="+mn-ea"/>
                <a:cs typeface="+mn-cs"/>
              </a:rPr>
              <a:t>Interventions</a:t>
            </a:r>
            <a:endParaRPr kumimoji="0" lang="en-US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92383" y="3606498"/>
            <a:ext cx="1907145" cy="26716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0438" y="3625903"/>
            <a:ext cx="3444539" cy="2188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184" y="4471152"/>
            <a:ext cx="25431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42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1230140" y="1536238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SassoonPrimaryInfant" pitchFamily="2" charset="0"/>
                <a:ea typeface="+mn-ea"/>
                <a:cs typeface="+mn-cs"/>
              </a:rPr>
              <a:t>Social, Emotional and Mental Health Interventions</a:t>
            </a:r>
            <a:endParaRPr kumimoji="0" lang="en-US" altLang="en-US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72930" y="2301765"/>
            <a:ext cx="6591985" cy="377762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87" y="4269400"/>
            <a:ext cx="2658086" cy="16521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2327" y="4269400"/>
            <a:ext cx="2409825" cy="1809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4043" y="3951920"/>
            <a:ext cx="2743438" cy="20484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505" y="2495126"/>
            <a:ext cx="2695575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45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Social and </a:t>
            </a:r>
            <a:r>
              <a:rPr lang="en-GB" b="1" u="sng" dirty="0">
                <a:solidFill>
                  <a:srgbClr val="FF0000"/>
                </a:solidFill>
              </a:rPr>
              <a:t>E</a:t>
            </a:r>
            <a:r>
              <a:rPr lang="en-GB" b="1" u="sng" dirty="0" smtClean="0">
                <a:solidFill>
                  <a:srgbClr val="FF0000"/>
                </a:solidFill>
              </a:rPr>
              <a:t>motional Mental Health</a:t>
            </a:r>
            <a:endParaRPr lang="en-GB" b="1" u="sng" dirty="0">
              <a:solidFill>
                <a:srgbClr val="FF000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4320" y="1811434"/>
            <a:ext cx="6800850" cy="1905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6445" y="3562720"/>
            <a:ext cx="2457450" cy="36201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421" y="4475101"/>
            <a:ext cx="3140129" cy="222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03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65" y="475488"/>
            <a:ext cx="8301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13"/>
          <p:cNvSpPr>
            <a:spLocks noChangeArrowheads="1"/>
          </p:cNvSpPr>
          <p:nvPr/>
        </p:nvSpPr>
        <p:spPr bwMode="auto">
          <a:xfrm>
            <a:off x="385223" y="335598"/>
            <a:ext cx="8347832" cy="6199314"/>
          </a:xfrm>
          <a:prstGeom prst="roundRect">
            <a:avLst>
              <a:gd name="adj" fmla="val 6824"/>
            </a:avLst>
          </a:prstGeom>
          <a:noFill/>
          <a:ln w="38100" algn="ctr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729" y="2688077"/>
            <a:ext cx="3247059" cy="2074510"/>
          </a:xfrm>
          <a:prstGeom prst="rect">
            <a:avLst/>
          </a:prstGeom>
        </p:spPr>
      </p:pic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576817" y="1905655"/>
            <a:ext cx="8088098" cy="115740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 smtClean="0">
                <a:solidFill>
                  <a:srgbClr val="C00000"/>
                </a:solidFill>
                <a:latin typeface="SassoonPrimaryInfant" pitchFamily="2" charset="0"/>
              </a:rPr>
              <a:t>Pastoral Support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529" y="2756253"/>
            <a:ext cx="2660051" cy="16527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22" y="5028536"/>
            <a:ext cx="1733013" cy="11553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1065" y="4409027"/>
            <a:ext cx="2743200" cy="20478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606" y="4806107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74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178980"/>
            <a:ext cx="3867150" cy="5800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0408" y="2998503"/>
            <a:ext cx="4895512" cy="2981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6019" y="530259"/>
            <a:ext cx="2859272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12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1889</TotalTime>
  <Words>182</Words>
  <Application>Microsoft Office PowerPoint</Application>
  <PresentationFormat>On-screen Show (4:3)</PresentationFormat>
  <Paragraphs>30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SassoonPrimaryInfant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Inclusive Classrooms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Social and Emotional Mental Health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Miss L. Brighton</cp:lastModifiedBy>
  <cp:revision>59</cp:revision>
  <cp:lastPrinted>2016-10-10T09:05:53Z</cp:lastPrinted>
  <dcterms:created xsi:type="dcterms:W3CDTF">2012-01-23T11:29:06Z</dcterms:created>
  <dcterms:modified xsi:type="dcterms:W3CDTF">2020-02-13T12:50:49Z</dcterms:modified>
</cp:coreProperties>
</file>